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3"/>
  </p:notesMasterIdLst>
  <p:sldIdLst>
    <p:sldId id="289" r:id="rId2"/>
    <p:sldId id="310" r:id="rId3"/>
    <p:sldId id="308" r:id="rId4"/>
    <p:sldId id="307" r:id="rId5"/>
    <p:sldId id="306" r:id="rId6"/>
    <p:sldId id="287" r:id="rId7"/>
    <p:sldId id="290" r:id="rId8"/>
    <p:sldId id="291" r:id="rId9"/>
    <p:sldId id="292" r:id="rId10"/>
    <p:sldId id="294" r:id="rId11"/>
    <p:sldId id="295" r:id="rId12"/>
    <p:sldId id="296" r:id="rId13"/>
    <p:sldId id="297" r:id="rId14"/>
    <p:sldId id="298" r:id="rId15"/>
    <p:sldId id="300" r:id="rId16"/>
    <p:sldId id="301" r:id="rId17"/>
    <p:sldId id="299" r:id="rId18"/>
    <p:sldId id="261" r:id="rId19"/>
    <p:sldId id="309" r:id="rId20"/>
    <p:sldId id="303" r:id="rId21"/>
    <p:sldId id="302" r:id="rId22"/>
  </p:sldIdLst>
  <p:sldSz cx="9144000" cy="6858000" type="screen4x3"/>
  <p:notesSz cx="6858000" cy="9144000"/>
  <p:defaultTextStyle>
    <a:defPPr>
      <a:defRPr lang="en-US"/>
    </a:defPPr>
    <a:lvl1pPr algn="l" rtl="0" eaLnBrk="0" fontAlgn="base" hangingPunct="0">
      <a:spcBef>
        <a:spcPct val="0"/>
      </a:spcBef>
      <a:spcAft>
        <a:spcPct val="0"/>
      </a:spcAft>
      <a:defRPr sz="1600" kern="1200">
        <a:solidFill>
          <a:schemeClr val="tx1"/>
        </a:solidFill>
        <a:latin typeface="Times New Roman" pitchFamily="-106" charset="0"/>
        <a:ea typeface="+mn-ea"/>
        <a:cs typeface="+mn-cs"/>
      </a:defRPr>
    </a:lvl1pPr>
    <a:lvl2pPr marL="457200" algn="l" rtl="0" eaLnBrk="0" fontAlgn="base" hangingPunct="0">
      <a:spcBef>
        <a:spcPct val="0"/>
      </a:spcBef>
      <a:spcAft>
        <a:spcPct val="0"/>
      </a:spcAft>
      <a:defRPr sz="1600" kern="1200">
        <a:solidFill>
          <a:schemeClr val="tx1"/>
        </a:solidFill>
        <a:latin typeface="Times New Roman" pitchFamily="-106" charset="0"/>
        <a:ea typeface="+mn-ea"/>
        <a:cs typeface="+mn-cs"/>
      </a:defRPr>
    </a:lvl2pPr>
    <a:lvl3pPr marL="914400" algn="l" rtl="0" eaLnBrk="0" fontAlgn="base" hangingPunct="0">
      <a:spcBef>
        <a:spcPct val="0"/>
      </a:spcBef>
      <a:spcAft>
        <a:spcPct val="0"/>
      </a:spcAft>
      <a:defRPr sz="1600" kern="1200">
        <a:solidFill>
          <a:schemeClr val="tx1"/>
        </a:solidFill>
        <a:latin typeface="Times New Roman" pitchFamily="-106" charset="0"/>
        <a:ea typeface="+mn-ea"/>
        <a:cs typeface="+mn-cs"/>
      </a:defRPr>
    </a:lvl3pPr>
    <a:lvl4pPr marL="1371600" algn="l" rtl="0" eaLnBrk="0" fontAlgn="base" hangingPunct="0">
      <a:spcBef>
        <a:spcPct val="0"/>
      </a:spcBef>
      <a:spcAft>
        <a:spcPct val="0"/>
      </a:spcAft>
      <a:defRPr sz="1600" kern="1200">
        <a:solidFill>
          <a:schemeClr val="tx1"/>
        </a:solidFill>
        <a:latin typeface="Times New Roman" pitchFamily="-106" charset="0"/>
        <a:ea typeface="+mn-ea"/>
        <a:cs typeface="+mn-cs"/>
      </a:defRPr>
    </a:lvl4pPr>
    <a:lvl5pPr marL="1828800" algn="l" rtl="0" eaLnBrk="0" fontAlgn="base" hangingPunct="0">
      <a:spcBef>
        <a:spcPct val="0"/>
      </a:spcBef>
      <a:spcAft>
        <a:spcPct val="0"/>
      </a:spcAft>
      <a:defRPr sz="1600" kern="1200">
        <a:solidFill>
          <a:schemeClr val="tx1"/>
        </a:solidFill>
        <a:latin typeface="Times New Roman" pitchFamily="-106" charset="0"/>
        <a:ea typeface="+mn-ea"/>
        <a:cs typeface="+mn-cs"/>
      </a:defRPr>
    </a:lvl5pPr>
    <a:lvl6pPr marL="2286000" algn="l" defTabSz="457200" rtl="0" eaLnBrk="1" latinLnBrk="0" hangingPunct="1">
      <a:defRPr sz="1600" kern="1200">
        <a:solidFill>
          <a:schemeClr val="tx1"/>
        </a:solidFill>
        <a:latin typeface="Times New Roman" pitchFamily="-106" charset="0"/>
        <a:ea typeface="+mn-ea"/>
        <a:cs typeface="+mn-cs"/>
      </a:defRPr>
    </a:lvl6pPr>
    <a:lvl7pPr marL="2743200" algn="l" defTabSz="457200" rtl="0" eaLnBrk="1" latinLnBrk="0" hangingPunct="1">
      <a:defRPr sz="1600" kern="1200">
        <a:solidFill>
          <a:schemeClr val="tx1"/>
        </a:solidFill>
        <a:latin typeface="Times New Roman" pitchFamily="-106" charset="0"/>
        <a:ea typeface="+mn-ea"/>
        <a:cs typeface="+mn-cs"/>
      </a:defRPr>
    </a:lvl7pPr>
    <a:lvl8pPr marL="3200400" algn="l" defTabSz="457200" rtl="0" eaLnBrk="1" latinLnBrk="0" hangingPunct="1">
      <a:defRPr sz="1600" kern="1200">
        <a:solidFill>
          <a:schemeClr val="tx1"/>
        </a:solidFill>
        <a:latin typeface="Times New Roman" pitchFamily="-106" charset="0"/>
        <a:ea typeface="+mn-ea"/>
        <a:cs typeface="+mn-cs"/>
      </a:defRPr>
    </a:lvl8pPr>
    <a:lvl9pPr marL="3657600" algn="l" defTabSz="457200" rtl="0" eaLnBrk="1" latinLnBrk="0" hangingPunct="1">
      <a:defRPr sz="1600" kern="1200">
        <a:solidFill>
          <a:schemeClr val="tx1"/>
        </a:solidFill>
        <a:latin typeface="Times New Roman" pitchFamily="-106"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6633"/>
    <a:srgbClr val="00FF00"/>
    <a:srgbClr val="0000FF"/>
    <a:srgbClr val="8D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787"/>
    <p:restoredTop sz="90929"/>
  </p:normalViewPr>
  <p:slideViewPr>
    <p:cSldViewPr>
      <p:cViewPr varScale="1">
        <p:scale>
          <a:sx n="122" d="100"/>
          <a:sy n="122" d="100"/>
        </p:scale>
        <p:origin x="-792"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jpeg>
</file>

<file path=ppt/media/image11.png>
</file>

<file path=ppt/media/image12.jpeg>
</file>

<file path=ppt/media/image13.jpe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410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A814D32-C886-6540-B8F8-0D1B0B3BB2ED}" type="slidenum">
              <a:rPr lang="en-US"/>
              <a:pPr/>
              <a:t>‹#›</a:t>
            </a:fld>
            <a:endParaRPr lang="en-US"/>
          </a:p>
        </p:txBody>
      </p:sp>
    </p:spTree>
    <p:extLst>
      <p:ext uri="{BB962C8B-B14F-4D97-AF65-F5344CB8AC3E}">
        <p14:creationId xmlns:p14="http://schemas.microsoft.com/office/powerpoint/2010/main" val="371382186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06"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06" charset="0"/>
        <a:ea typeface="ＭＳ Ｐゴシック" pitchFamily="-106" charset="-128"/>
        <a:cs typeface="+mn-cs"/>
      </a:defRPr>
    </a:lvl2pPr>
    <a:lvl3pPr marL="914400" algn="l" rtl="0" eaLnBrk="0" fontAlgn="base" hangingPunct="0">
      <a:spcBef>
        <a:spcPct val="30000"/>
      </a:spcBef>
      <a:spcAft>
        <a:spcPct val="0"/>
      </a:spcAft>
      <a:defRPr sz="1200" kern="1200">
        <a:solidFill>
          <a:schemeClr val="tx1"/>
        </a:solidFill>
        <a:latin typeface="Times New Roman" pitchFamily="-106" charset="0"/>
        <a:ea typeface="ＭＳ Ｐゴシック" pitchFamily="-106" charset="-128"/>
        <a:cs typeface="+mn-cs"/>
      </a:defRPr>
    </a:lvl3pPr>
    <a:lvl4pPr marL="1371600" algn="l" rtl="0" eaLnBrk="0" fontAlgn="base" hangingPunct="0">
      <a:spcBef>
        <a:spcPct val="30000"/>
      </a:spcBef>
      <a:spcAft>
        <a:spcPct val="0"/>
      </a:spcAft>
      <a:defRPr sz="1200" kern="1200">
        <a:solidFill>
          <a:schemeClr val="tx1"/>
        </a:solidFill>
        <a:latin typeface="Times New Roman" pitchFamily="-106" charset="0"/>
        <a:ea typeface="ＭＳ Ｐゴシック" pitchFamily="-106" charset="-128"/>
        <a:cs typeface="+mn-cs"/>
      </a:defRPr>
    </a:lvl4pPr>
    <a:lvl5pPr marL="1828800" algn="l" rtl="0" eaLnBrk="0" fontAlgn="base" hangingPunct="0">
      <a:spcBef>
        <a:spcPct val="30000"/>
      </a:spcBef>
      <a:spcAft>
        <a:spcPct val="0"/>
      </a:spcAft>
      <a:defRPr sz="1200" kern="1200">
        <a:solidFill>
          <a:schemeClr val="tx1"/>
        </a:solidFill>
        <a:latin typeface="Times New Roman" pitchFamily="-106" charset="0"/>
        <a:ea typeface="ＭＳ Ｐゴシック" pitchFamily="-10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17207443-4754-9B48-966F-0E4C45E8AE64}"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5BFA17C9-AAB9-1948-BE3E-42CCC9DCC4C6}"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7CC8C829-AA70-9244-B1CA-055015CA6FD4}"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3CE3E25D-4E05-4E40-99C2-424132C1D1C6}"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smtClean="0"/>
            </a:lvl1pPr>
          </a:lstStyle>
          <a:p>
            <a:fld id="{2359FC02-B7B3-E443-8BC0-AFD9EB8DDC4C}"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1FAEC8B5-CA15-8548-BCEB-86B04FAFD965}"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smtClean="0"/>
            </a:lvl1pPr>
          </a:lstStyle>
          <a:p>
            <a:fld id="{7DF8A2A4-61DB-414B-B9C1-3F18AB540809}"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smtClean="0"/>
            </a:lvl1pPr>
          </a:lstStyle>
          <a:p>
            <a:fld id="{454B56ED-5A96-8A4C-84D3-A15B39CDDB19}"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smtClean="0"/>
            </a:lvl1pPr>
          </a:lstStyle>
          <a:p>
            <a:fld id="{F87119B2-C85C-6243-B6AE-8F746A175FDC}"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8A9C9EFF-EA69-0A4C-BEF9-2B1E702DDB91}"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smtClean="0"/>
            </a:lvl1pPr>
          </a:lstStyle>
          <a:p>
            <a:fld id="{1D765B1B-A951-9846-8FDC-94BEDA687ACF}"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fld id="{F08FD1DA-04C6-A240-8825-25B91776A16B}"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06" charset="0"/>
        </a:defRPr>
      </a:lvl2pPr>
      <a:lvl3pPr algn="ctr" rtl="0" eaLnBrk="0" fontAlgn="base" hangingPunct="0">
        <a:spcBef>
          <a:spcPct val="0"/>
        </a:spcBef>
        <a:spcAft>
          <a:spcPct val="0"/>
        </a:spcAft>
        <a:defRPr sz="4400">
          <a:solidFill>
            <a:schemeClr val="tx2"/>
          </a:solidFill>
          <a:latin typeface="Times New Roman" pitchFamily="-106" charset="0"/>
        </a:defRPr>
      </a:lvl3pPr>
      <a:lvl4pPr algn="ctr" rtl="0" eaLnBrk="0" fontAlgn="base" hangingPunct="0">
        <a:spcBef>
          <a:spcPct val="0"/>
        </a:spcBef>
        <a:spcAft>
          <a:spcPct val="0"/>
        </a:spcAft>
        <a:defRPr sz="4400">
          <a:solidFill>
            <a:schemeClr val="tx2"/>
          </a:solidFill>
          <a:latin typeface="Times New Roman" pitchFamily="-106" charset="0"/>
        </a:defRPr>
      </a:lvl4pPr>
      <a:lvl5pPr algn="ctr" rtl="0" eaLnBrk="0" fontAlgn="base" hangingPunct="0">
        <a:spcBef>
          <a:spcPct val="0"/>
        </a:spcBef>
        <a:spcAft>
          <a:spcPct val="0"/>
        </a:spcAft>
        <a:defRPr sz="4400">
          <a:solidFill>
            <a:schemeClr val="tx2"/>
          </a:solidFill>
          <a:latin typeface="Times New Roman" pitchFamily="-106" charset="0"/>
        </a:defRPr>
      </a:lvl5pPr>
      <a:lvl6pPr marL="457200" algn="ctr" rtl="0" eaLnBrk="0" fontAlgn="base" hangingPunct="0">
        <a:spcBef>
          <a:spcPct val="0"/>
        </a:spcBef>
        <a:spcAft>
          <a:spcPct val="0"/>
        </a:spcAft>
        <a:defRPr sz="4400">
          <a:solidFill>
            <a:schemeClr val="tx2"/>
          </a:solidFill>
          <a:latin typeface="Times New Roman" pitchFamily="-106" charset="0"/>
        </a:defRPr>
      </a:lvl6pPr>
      <a:lvl7pPr marL="914400" algn="ctr" rtl="0" eaLnBrk="0" fontAlgn="base" hangingPunct="0">
        <a:spcBef>
          <a:spcPct val="0"/>
        </a:spcBef>
        <a:spcAft>
          <a:spcPct val="0"/>
        </a:spcAft>
        <a:defRPr sz="4400">
          <a:solidFill>
            <a:schemeClr val="tx2"/>
          </a:solidFill>
          <a:latin typeface="Times New Roman" pitchFamily="-106" charset="0"/>
        </a:defRPr>
      </a:lvl7pPr>
      <a:lvl8pPr marL="1371600" algn="ctr" rtl="0" eaLnBrk="0" fontAlgn="base" hangingPunct="0">
        <a:spcBef>
          <a:spcPct val="0"/>
        </a:spcBef>
        <a:spcAft>
          <a:spcPct val="0"/>
        </a:spcAft>
        <a:defRPr sz="4400">
          <a:solidFill>
            <a:schemeClr val="tx2"/>
          </a:solidFill>
          <a:latin typeface="Times New Roman" pitchFamily="-106" charset="0"/>
        </a:defRPr>
      </a:lvl8pPr>
      <a:lvl9pPr marL="1828800" algn="ctr" rtl="0" eaLnBrk="0" fontAlgn="base" hangingPunct="0">
        <a:spcBef>
          <a:spcPct val="0"/>
        </a:spcBef>
        <a:spcAft>
          <a:spcPct val="0"/>
        </a:spcAft>
        <a:defRPr sz="4400">
          <a:solidFill>
            <a:schemeClr val="tx2"/>
          </a:solidFill>
          <a:latin typeface="Times New Roman" pitchFamily="-106"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106"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106"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106"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106"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pitchFamily="-106"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pitchFamily="-106"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pitchFamily="-106"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pitchFamily="-106"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jpeg"/><Relationship Id="rId3" Type="http://schemas.openxmlformats.org/officeDocument/2006/relationships/image" Target="../media/image21.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jpeg"/><Relationship Id="rId3" Type="http://schemas.openxmlformats.org/officeDocument/2006/relationships/image" Target="../media/image24.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jpeg"/><Relationship Id="rId3" Type="http://schemas.openxmlformats.org/officeDocument/2006/relationships/image" Target="../media/image26.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8.jpeg"/><Relationship Id="rId4" Type="http://schemas.openxmlformats.org/officeDocument/2006/relationships/image" Target="../media/image29.jpeg"/><Relationship Id="rId1" Type="http://schemas.openxmlformats.org/officeDocument/2006/relationships/themeOverride" Target="../theme/themeOverride1.xml"/><Relationship Id="rId2"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1.jpe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png"/><Relationship Id="rId7" Type="http://schemas.openxmlformats.org/officeDocument/2006/relationships/image" Target="../media/image35.png"/><Relationship Id="rId8" Type="http://schemas.openxmlformats.org/officeDocument/2006/relationships/image" Target="../media/image36.png"/><Relationship Id="rId1" Type="http://schemas.openxmlformats.org/officeDocument/2006/relationships/slideLayout" Target="../slideLayouts/slideLayout7.xml"/><Relationship Id="rId2" Type="http://schemas.openxmlformats.org/officeDocument/2006/relationships/image" Target="../media/image30.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7.png"/><Relationship Id="rId3" Type="http://schemas.openxmlformats.org/officeDocument/2006/relationships/image" Target="../media/image3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jpeg"/><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jpeg"/><Relationship Id="rId3" Type="http://schemas.openxmlformats.org/officeDocument/2006/relationships/image" Target="../media/image13.jpe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 Id="rId3"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12"/>
          <p:cNvGrpSpPr>
            <a:grpSpLocks/>
          </p:cNvGrpSpPr>
          <p:nvPr/>
        </p:nvGrpSpPr>
        <p:grpSpPr bwMode="auto">
          <a:xfrm>
            <a:off x="2362659" y="152400"/>
            <a:ext cx="6628942" cy="396876"/>
            <a:chOff x="1521" y="30"/>
            <a:chExt cx="2894" cy="250"/>
          </a:xfrm>
        </p:grpSpPr>
        <p:sp>
          <p:nvSpPr>
            <p:cNvPr id="6"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7"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8" name="Rectangle 3"/>
          <p:cNvSpPr>
            <a:spLocks noChangeArrowheads="1"/>
          </p:cNvSpPr>
          <p:nvPr/>
        </p:nvSpPr>
        <p:spPr bwMode="auto">
          <a:xfrm>
            <a:off x="762000" y="838200"/>
            <a:ext cx="5012264" cy="459100"/>
          </a:xfrm>
          <a:prstGeom prst="rect">
            <a:avLst/>
          </a:prstGeom>
          <a:noFill/>
          <a:ln w="12700">
            <a:noFill/>
            <a:miter lim="800000"/>
            <a:headEnd/>
            <a:tailEnd/>
          </a:ln>
        </p:spPr>
        <p:txBody>
          <a:bodyPr wrap="square" lIns="90487" tIns="44450" rIns="90487" bIns="44450">
            <a:prstTxWarp prst="textNoShape">
              <a:avLst/>
            </a:prstTxWarp>
            <a:spAutoFit/>
          </a:bodyPr>
          <a:lstStyle/>
          <a:p>
            <a:r>
              <a:rPr lang="en-US" sz="2400" i="1" dirty="0">
                <a:latin typeface="Apple Casual"/>
                <a:cs typeface="Apple Casual"/>
              </a:rPr>
              <a:t>What is Biotechnology</a:t>
            </a:r>
            <a:r>
              <a:rPr lang="en-US" sz="2400" i="1" dirty="0" smtClean="0">
                <a:latin typeface="Apple Casual"/>
                <a:cs typeface="Apple Casual"/>
              </a:rPr>
              <a:t>?</a:t>
            </a:r>
          </a:p>
          <a:p>
            <a:pPr algn="ctr"/>
            <a:endParaRPr lang="en-US" sz="2400" i="1" dirty="0">
              <a:latin typeface="Apple Casual"/>
              <a:cs typeface="Apple Casual"/>
            </a:endParaRPr>
          </a:p>
        </p:txBody>
      </p:sp>
      <p:pic>
        <p:nvPicPr>
          <p:cNvPr id="14" name="Picture 13"/>
          <p:cNvPicPr>
            <a:picLocks noChangeAspect="1"/>
          </p:cNvPicPr>
          <p:nvPr/>
        </p:nvPicPr>
        <p:blipFill>
          <a:blip r:embed="rId2"/>
          <a:stretch>
            <a:fillRect/>
          </a:stretch>
        </p:blipFill>
        <p:spPr>
          <a:xfrm>
            <a:off x="2514600" y="1600200"/>
            <a:ext cx="3276600" cy="4634345"/>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2"/>
          <p:cNvGrpSpPr>
            <a:grpSpLocks/>
          </p:cNvGrpSpPr>
          <p:nvPr/>
        </p:nvGrpSpPr>
        <p:grpSpPr bwMode="auto">
          <a:xfrm>
            <a:off x="2362659" y="152400"/>
            <a:ext cx="6628942" cy="396876"/>
            <a:chOff x="1521" y="30"/>
            <a:chExt cx="2894" cy="250"/>
          </a:xfrm>
        </p:grpSpPr>
        <p:sp>
          <p:nvSpPr>
            <p:cNvPr id="4"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5"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9" name="Rectangle 3"/>
          <p:cNvSpPr>
            <a:spLocks noChangeArrowheads="1"/>
          </p:cNvSpPr>
          <p:nvPr/>
        </p:nvSpPr>
        <p:spPr bwMode="auto">
          <a:xfrm>
            <a:off x="381000" y="609600"/>
            <a:ext cx="8096465" cy="397545"/>
          </a:xfrm>
          <a:prstGeom prst="rect">
            <a:avLst/>
          </a:prstGeom>
          <a:noFill/>
          <a:ln w="12700">
            <a:noFill/>
            <a:miter lim="800000"/>
            <a:headEnd/>
            <a:tailEnd/>
          </a:ln>
        </p:spPr>
        <p:txBody>
          <a:bodyPr wrap="none" lIns="90487" tIns="44450" rIns="90487" bIns="44450">
            <a:prstTxWarp prst="textNoShape">
              <a:avLst/>
            </a:prstTxWarp>
            <a:spAutoFit/>
          </a:bodyPr>
          <a:lstStyle/>
          <a:p>
            <a:pPr algn="ctr"/>
            <a:r>
              <a:rPr lang="en-US" sz="2000" i="1" dirty="0" smtClean="0">
                <a:latin typeface="Apple Casual"/>
                <a:cs typeface="Apple Casual"/>
              </a:rPr>
              <a:t>Must have some basic understanding of relevant biological system!</a:t>
            </a:r>
          </a:p>
        </p:txBody>
      </p:sp>
      <p:sp>
        <p:nvSpPr>
          <p:cNvPr id="10" name="Rectangle 9"/>
          <p:cNvSpPr/>
          <p:nvPr/>
        </p:nvSpPr>
        <p:spPr>
          <a:xfrm>
            <a:off x="381000" y="1219200"/>
            <a:ext cx="4227439" cy="461665"/>
          </a:xfrm>
          <a:prstGeom prst="rect">
            <a:avLst/>
          </a:prstGeom>
        </p:spPr>
        <p:txBody>
          <a:bodyPr wrap="none">
            <a:spAutoFit/>
          </a:bodyPr>
          <a:lstStyle/>
          <a:p>
            <a:r>
              <a:rPr lang="en-US" sz="2400" i="1" dirty="0" smtClean="0">
                <a:latin typeface="Apple Casual"/>
                <a:cs typeface="Apple Casual"/>
              </a:rPr>
              <a:t>Nucleic Acids: 3 components</a:t>
            </a:r>
            <a:endParaRPr lang="en-US" sz="2000" dirty="0"/>
          </a:p>
        </p:txBody>
      </p:sp>
      <p:pic>
        <p:nvPicPr>
          <p:cNvPr id="30" name="Picture 4" descr="Life9e-Fig-04-01-0R"/>
          <p:cNvPicPr preferRelativeResize="0">
            <a:picLocks noChangeAspect="1" noChangeArrowheads="1"/>
          </p:cNvPicPr>
          <p:nvPr/>
        </p:nvPicPr>
        <p:blipFill>
          <a:blip r:embed="rId2"/>
          <a:srcRect b="4390"/>
          <a:stretch>
            <a:fillRect/>
          </a:stretch>
        </p:blipFill>
        <p:spPr bwMode="auto">
          <a:xfrm>
            <a:off x="685800" y="1828800"/>
            <a:ext cx="6584156" cy="4608065"/>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2"/>
          <p:cNvGrpSpPr>
            <a:grpSpLocks/>
          </p:cNvGrpSpPr>
          <p:nvPr/>
        </p:nvGrpSpPr>
        <p:grpSpPr bwMode="auto">
          <a:xfrm>
            <a:off x="2362659" y="152400"/>
            <a:ext cx="6628942" cy="396876"/>
            <a:chOff x="1521" y="30"/>
            <a:chExt cx="2894" cy="250"/>
          </a:xfrm>
        </p:grpSpPr>
        <p:sp>
          <p:nvSpPr>
            <p:cNvPr id="4"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5"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9" name="Rectangle 3"/>
          <p:cNvSpPr>
            <a:spLocks noChangeArrowheads="1"/>
          </p:cNvSpPr>
          <p:nvPr/>
        </p:nvSpPr>
        <p:spPr bwMode="auto">
          <a:xfrm>
            <a:off x="381000" y="609600"/>
            <a:ext cx="8096465" cy="397545"/>
          </a:xfrm>
          <a:prstGeom prst="rect">
            <a:avLst/>
          </a:prstGeom>
          <a:noFill/>
          <a:ln w="12700">
            <a:noFill/>
            <a:miter lim="800000"/>
            <a:headEnd/>
            <a:tailEnd/>
          </a:ln>
        </p:spPr>
        <p:txBody>
          <a:bodyPr wrap="none" lIns="90487" tIns="44450" rIns="90487" bIns="44450">
            <a:prstTxWarp prst="textNoShape">
              <a:avLst/>
            </a:prstTxWarp>
            <a:spAutoFit/>
          </a:bodyPr>
          <a:lstStyle/>
          <a:p>
            <a:pPr algn="ctr"/>
            <a:r>
              <a:rPr lang="en-US" sz="2000" i="1" dirty="0" smtClean="0">
                <a:latin typeface="Apple Casual"/>
                <a:cs typeface="Apple Casual"/>
              </a:rPr>
              <a:t>Must have some basic understanding of relevant biological system!</a:t>
            </a:r>
          </a:p>
        </p:txBody>
      </p:sp>
      <p:sp>
        <p:nvSpPr>
          <p:cNvPr id="10" name="Rectangle 9"/>
          <p:cNvSpPr/>
          <p:nvPr/>
        </p:nvSpPr>
        <p:spPr>
          <a:xfrm>
            <a:off x="1600200" y="1143000"/>
            <a:ext cx="3945311" cy="461665"/>
          </a:xfrm>
          <a:prstGeom prst="rect">
            <a:avLst/>
          </a:prstGeom>
        </p:spPr>
        <p:txBody>
          <a:bodyPr wrap="none">
            <a:spAutoFit/>
          </a:bodyPr>
          <a:lstStyle/>
          <a:p>
            <a:r>
              <a:rPr lang="en-US" sz="2400" i="1" dirty="0" smtClean="0">
                <a:latin typeface="Apple Casual"/>
                <a:cs typeface="Apple Casual"/>
              </a:rPr>
              <a:t>Nucleic Acids: RNA </a:t>
            </a:r>
            <a:r>
              <a:rPr lang="en-US" sz="2400" i="1" dirty="0" err="1" smtClean="0">
                <a:latin typeface="Apple Casual"/>
                <a:cs typeface="Apple Casual"/>
              </a:rPr>
              <a:t>vs</a:t>
            </a:r>
            <a:r>
              <a:rPr lang="en-US" sz="2400" i="1" dirty="0" smtClean="0">
                <a:latin typeface="Apple Casual"/>
                <a:cs typeface="Apple Casual"/>
              </a:rPr>
              <a:t> DNA</a:t>
            </a:r>
            <a:endParaRPr lang="en-US" sz="2400" dirty="0"/>
          </a:p>
        </p:txBody>
      </p:sp>
      <p:pic>
        <p:nvPicPr>
          <p:cNvPr id="17" name="Picture 4" descr="Life9e-Fig-04-02-1R"/>
          <p:cNvPicPr preferRelativeResize="0">
            <a:picLocks noChangeAspect="1" noChangeArrowheads="1"/>
          </p:cNvPicPr>
          <p:nvPr/>
        </p:nvPicPr>
        <p:blipFill>
          <a:blip r:embed="rId2"/>
          <a:srcRect l="21429" r="21429" b="4390"/>
          <a:stretch>
            <a:fillRect/>
          </a:stretch>
        </p:blipFill>
        <p:spPr bwMode="auto">
          <a:xfrm>
            <a:off x="381000" y="1905000"/>
            <a:ext cx="3197978" cy="3916853"/>
          </a:xfrm>
          <a:prstGeom prst="rect">
            <a:avLst/>
          </a:prstGeom>
          <a:noFill/>
          <a:ln w="9525">
            <a:noFill/>
            <a:miter lim="800000"/>
            <a:headEnd/>
            <a:tailEnd/>
          </a:ln>
        </p:spPr>
      </p:pic>
      <p:pic>
        <p:nvPicPr>
          <p:cNvPr id="18" name="Picture 4" descr="Life9e-Fig-04-02-2R"/>
          <p:cNvPicPr preferRelativeResize="0">
            <a:picLocks noChangeAspect="1" noChangeArrowheads="1"/>
          </p:cNvPicPr>
          <p:nvPr/>
        </p:nvPicPr>
        <p:blipFill>
          <a:blip r:embed="rId3"/>
          <a:srcRect l="12857" r="15000" b="4390"/>
          <a:stretch>
            <a:fillRect/>
          </a:stretch>
        </p:blipFill>
        <p:spPr bwMode="auto">
          <a:xfrm>
            <a:off x="4267200" y="1626786"/>
            <a:ext cx="4528345" cy="4393014"/>
          </a:xfrm>
          <a:prstGeom prst="rect">
            <a:avLst/>
          </a:prstGeom>
          <a:noFill/>
          <a:ln w="9525">
            <a:noFill/>
            <a:miter lim="800000"/>
            <a:headEnd/>
            <a:tailEnd/>
          </a:ln>
        </p:spPr>
      </p:pic>
      <p:sp>
        <p:nvSpPr>
          <p:cNvPr id="15" name="Rectangle 14"/>
          <p:cNvSpPr/>
          <p:nvPr/>
        </p:nvSpPr>
        <p:spPr>
          <a:xfrm>
            <a:off x="6324600" y="5943600"/>
            <a:ext cx="2462533" cy="707886"/>
          </a:xfrm>
          <a:prstGeom prst="rect">
            <a:avLst/>
          </a:prstGeom>
        </p:spPr>
        <p:txBody>
          <a:bodyPr wrap="none">
            <a:spAutoFit/>
          </a:bodyPr>
          <a:lstStyle/>
          <a:p>
            <a:r>
              <a:rPr lang="en-US" sz="2000" i="1" dirty="0" smtClean="0">
                <a:latin typeface="Comic Sans MS"/>
                <a:cs typeface="Comic Sans MS"/>
              </a:rPr>
              <a:t>• </a:t>
            </a:r>
            <a:r>
              <a:rPr lang="en-US" sz="2000" i="1" dirty="0" err="1" smtClean="0">
                <a:latin typeface="Comic Sans MS"/>
                <a:cs typeface="Comic Sans MS"/>
              </a:rPr>
              <a:t>Complementarity</a:t>
            </a:r>
            <a:endParaRPr lang="en-US" sz="2000" i="1" dirty="0" smtClean="0">
              <a:latin typeface="Comic Sans MS"/>
              <a:cs typeface="Comic Sans MS"/>
            </a:endParaRPr>
          </a:p>
          <a:p>
            <a:r>
              <a:rPr lang="en-US" sz="2000" i="1" dirty="0" smtClean="0">
                <a:latin typeface="Comic Sans MS"/>
                <a:cs typeface="Comic Sans MS"/>
              </a:rPr>
              <a:t>• Bonding</a:t>
            </a:r>
            <a:endParaRPr lang="en-US" sz="2000" dirty="0">
              <a:latin typeface="Comic Sans MS"/>
              <a:cs typeface="Comic Sans MS"/>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a:grpSpLocks/>
          </p:cNvGrpSpPr>
          <p:nvPr/>
        </p:nvGrpSpPr>
        <p:grpSpPr bwMode="auto">
          <a:xfrm>
            <a:off x="2362659" y="152400"/>
            <a:ext cx="6628942" cy="396876"/>
            <a:chOff x="1521" y="30"/>
            <a:chExt cx="2894" cy="250"/>
          </a:xfrm>
        </p:grpSpPr>
        <p:sp>
          <p:nvSpPr>
            <p:cNvPr id="4"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5"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9" name="Rectangle 3"/>
          <p:cNvSpPr>
            <a:spLocks noChangeArrowheads="1"/>
          </p:cNvSpPr>
          <p:nvPr/>
        </p:nvSpPr>
        <p:spPr bwMode="auto">
          <a:xfrm>
            <a:off x="381000" y="609600"/>
            <a:ext cx="8096465" cy="397545"/>
          </a:xfrm>
          <a:prstGeom prst="rect">
            <a:avLst/>
          </a:prstGeom>
          <a:noFill/>
          <a:ln w="12700">
            <a:noFill/>
            <a:miter lim="800000"/>
            <a:headEnd/>
            <a:tailEnd/>
          </a:ln>
        </p:spPr>
        <p:txBody>
          <a:bodyPr wrap="none" lIns="90487" tIns="44450" rIns="90487" bIns="44450">
            <a:prstTxWarp prst="textNoShape">
              <a:avLst/>
            </a:prstTxWarp>
            <a:spAutoFit/>
          </a:bodyPr>
          <a:lstStyle/>
          <a:p>
            <a:pPr algn="ctr"/>
            <a:r>
              <a:rPr lang="en-US" sz="2000" i="1" dirty="0" smtClean="0">
                <a:latin typeface="Apple Casual"/>
                <a:cs typeface="Apple Casual"/>
              </a:rPr>
              <a:t>Must have some basic understanding of relevant biological system!</a:t>
            </a:r>
          </a:p>
        </p:txBody>
      </p:sp>
      <p:sp>
        <p:nvSpPr>
          <p:cNvPr id="10" name="Rectangle 9"/>
          <p:cNvSpPr/>
          <p:nvPr/>
        </p:nvSpPr>
        <p:spPr>
          <a:xfrm>
            <a:off x="1066800" y="1219200"/>
            <a:ext cx="3778599" cy="461665"/>
          </a:xfrm>
          <a:prstGeom prst="rect">
            <a:avLst/>
          </a:prstGeom>
        </p:spPr>
        <p:txBody>
          <a:bodyPr wrap="none">
            <a:spAutoFit/>
          </a:bodyPr>
          <a:lstStyle/>
          <a:p>
            <a:r>
              <a:rPr lang="en-US" sz="2400" i="1" dirty="0" smtClean="0">
                <a:latin typeface="Apple Casual"/>
                <a:cs typeface="Apple Casual"/>
              </a:rPr>
              <a:t>What constitutes a gene?</a:t>
            </a:r>
            <a:endParaRPr lang="en-US" sz="2400" dirty="0"/>
          </a:p>
        </p:txBody>
      </p:sp>
      <p:grpSp>
        <p:nvGrpSpPr>
          <p:cNvPr id="22" name="Group 21"/>
          <p:cNvGrpSpPr/>
          <p:nvPr/>
        </p:nvGrpSpPr>
        <p:grpSpPr>
          <a:xfrm>
            <a:off x="304800" y="4343400"/>
            <a:ext cx="6161088" cy="762000"/>
            <a:chOff x="304800" y="4343400"/>
            <a:chExt cx="6161088" cy="762000"/>
          </a:xfrm>
        </p:grpSpPr>
        <p:sp>
          <p:nvSpPr>
            <p:cNvPr id="12" name="Rectangle 13"/>
            <p:cNvSpPr>
              <a:spLocks noChangeArrowheads="1"/>
            </p:cNvSpPr>
            <p:nvPr/>
          </p:nvSpPr>
          <p:spPr bwMode="auto">
            <a:xfrm>
              <a:off x="304800" y="4343400"/>
              <a:ext cx="2698750" cy="457200"/>
            </a:xfrm>
            <a:prstGeom prst="rect">
              <a:avLst/>
            </a:prstGeom>
            <a:noFill/>
            <a:ln w="12700">
              <a:noFill/>
              <a:miter lim="800000"/>
              <a:headEnd/>
              <a:tailEnd/>
            </a:ln>
            <a:effectLst/>
          </p:spPr>
          <p:txBody>
            <a:bodyPr wrap="none">
              <a:prstTxWarp prst="textNoShape">
                <a:avLst/>
              </a:prstTxWarp>
              <a:spAutoFit/>
            </a:bodyPr>
            <a:lstStyle/>
            <a:p>
              <a:r>
                <a:rPr lang="en-US" b="1" dirty="0"/>
                <a:t>Features of a gene?</a:t>
              </a:r>
            </a:p>
          </p:txBody>
        </p:sp>
        <p:sp>
          <p:nvSpPr>
            <p:cNvPr id="13" name="Rectangle 15"/>
            <p:cNvSpPr>
              <a:spLocks noChangeArrowheads="1"/>
            </p:cNvSpPr>
            <p:nvPr/>
          </p:nvSpPr>
          <p:spPr bwMode="auto">
            <a:xfrm>
              <a:off x="333375" y="4648200"/>
              <a:ext cx="6132513" cy="457200"/>
            </a:xfrm>
            <a:prstGeom prst="rect">
              <a:avLst/>
            </a:prstGeom>
            <a:noFill/>
            <a:ln w="12700">
              <a:noFill/>
              <a:miter lim="800000"/>
              <a:headEnd/>
              <a:tailEnd/>
            </a:ln>
            <a:effectLst/>
          </p:spPr>
          <p:txBody>
            <a:bodyPr wrap="none">
              <a:prstTxWarp prst="textNoShape">
                <a:avLst/>
              </a:prstTxWarp>
              <a:spAutoFit/>
            </a:bodyPr>
            <a:lstStyle/>
            <a:p>
              <a:r>
                <a:rPr lang="en-US" dirty="0"/>
                <a:t>• transcription unit		• regulatory region</a:t>
              </a:r>
            </a:p>
          </p:txBody>
        </p:sp>
      </p:grpSp>
      <p:sp>
        <p:nvSpPr>
          <p:cNvPr id="14" name="Rectangle 16"/>
          <p:cNvSpPr>
            <a:spLocks noChangeArrowheads="1"/>
          </p:cNvSpPr>
          <p:nvPr/>
        </p:nvSpPr>
        <p:spPr bwMode="auto">
          <a:xfrm>
            <a:off x="152400" y="4953000"/>
            <a:ext cx="2209800" cy="1077218"/>
          </a:xfrm>
          <a:prstGeom prst="rect">
            <a:avLst/>
          </a:prstGeom>
          <a:noFill/>
          <a:ln w="12700">
            <a:noFill/>
            <a:miter lim="800000"/>
            <a:headEnd/>
            <a:tailEnd/>
          </a:ln>
          <a:effectLst/>
        </p:spPr>
        <p:txBody>
          <a:bodyPr wrap="square">
            <a:prstTxWarp prst="textNoShape">
              <a:avLst/>
            </a:prstTxWarp>
            <a:spAutoFit/>
          </a:bodyPr>
          <a:lstStyle/>
          <a:p>
            <a:pPr marL="1371600" lvl="2" indent="-457200"/>
            <a:r>
              <a:rPr lang="en-US" dirty="0" smtClean="0"/>
              <a:t>1. 5</a:t>
            </a:r>
            <a:r>
              <a:rPr lang="en-US" dirty="0"/>
              <a:t>’UTR</a:t>
            </a:r>
          </a:p>
          <a:p>
            <a:pPr marL="1371600" lvl="2" indent="-457200">
              <a:buFont typeface="Times" pitchFamily="-112" charset="0"/>
              <a:buNone/>
            </a:pPr>
            <a:r>
              <a:rPr lang="en-US" dirty="0"/>
              <a:t>2.  </a:t>
            </a:r>
            <a:r>
              <a:rPr lang="en-US" dirty="0" err="1"/>
              <a:t>Exons</a:t>
            </a:r>
            <a:endParaRPr lang="en-US" dirty="0"/>
          </a:p>
          <a:p>
            <a:pPr marL="1371600" lvl="2" indent="-457200"/>
            <a:r>
              <a:rPr lang="en-US" dirty="0"/>
              <a:t>3.  </a:t>
            </a:r>
            <a:r>
              <a:rPr lang="en-US" dirty="0" err="1"/>
              <a:t>Introns</a:t>
            </a:r>
            <a:endParaRPr lang="en-US" dirty="0"/>
          </a:p>
          <a:p>
            <a:pPr marL="1371600" lvl="2" indent="-457200"/>
            <a:r>
              <a:rPr lang="en-US" dirty="0"/>
              <a:t>4.  3’UTR</a:t>
            </a:r>
          </a:p>
        </p:txBody>
      </p:sp>
      <p:sp>
        <p:nvSpPr>
          <p:cNvPr id="16" name="Rectangle 17"/>
          <p:cNvSpPr>
            <a:spLocks noChangeArrowheads="1"/>
          </p:cNvSpPr>
          <p:nvPr/>
        </p:nvSpPr>
        <p:spPr bwMode="auto">
          <a:xfrm>
            <a:off x="2590800" y="4876800"/>
            <a:ext cx="2673350" cy="1552575"/>
          </a:xfrm>
          <a:prstGeom prst="rect">
            <a:avLst/>
          </a:prstGeom>
          <a:noFill/>
          <a:ln w="12700">
            <a:noFill/>
            <a:miter lim="800000"/>
            <a:headEnd/>
            <a:tailEnd/>
          </a:ln>
          <a:effectLst/>
        </p:spPr>
        <p:txBody>
          <a:bodyPr wrap="none">
            <a:prstTxWarp prst="textNoShape">
              <a:avLst/>
            </a:prstTxWarp>
            <a:spAutoFit/>
          </a:bodyPr>
          <a:lstStyle/>
          <a:p>
            <a:pPr lvl="2"/>
            <a:r>
              <a:rPr lang="en-US" dirty="0"/>
              <a:t>1. Promoter</a:t>
            </a:r>
          </a:p>
          <a:p>
            <a:pPr lvl="2"/>
            <a:r>
              <a:rPr lang="en-US" dirty="0"/>
              <a:t>2. enhancer</a:t>
            </a:r>
          </a:p>
          <a:p>
            <a:pPr lvl="2"/>
            <a:r>
              <a:rPr lang="en-US" dirty="0"/>
              <a:t>3. silencer </a:t>
            </a:r>
          </a:p>
          <a:p>
            <a:pPr lvl="2"/>
            <a:r>
              <a:rPr lang="en-US" dirty="0"/>
              <a:t>4. terminator</a:t>
            </a:r>
          </a:p>
        </p:txBody>
      </p:sp>
      <p:sp>
        <p:nvSpPr>
          <p:cNvPr id="17" name="Rectangle 19"/>
          <p:cNvSpPr>
            <a:spLocks noChangeArrowheads="1"/>
          </p:cNvSpPr>
          <p:nvPr/>
        </p:nvSpPr>
        <p:spPr bwMode="auto">
          <a:xfrm>
            <a:off x="6400800" y="4230231"/>
            <a:ext cx="1839766" cy="2246769"/>
          </a:xfrm>
          <a:prstGeom prst="rect">
            <a:avLst/>
          </a:prstGeom>
          <a:noFill/>
          <a:ln w="12700">
            <a:noFill/>
            <a:miter lim="800000"/>
            <a:headEnd/>
            <a:tailEnd/>
          </a:ln>
          <a:effectLst/>
        </p:spPr>
        <p:txBody>
          <a:bodyPr wrap="none">
            <a:prstTxWarp prst="textNoShape">
              <a:avLst/>
            </a:prstTxWarp>
            <a:spAutoFit/>
          </a:bodyPr>
          <a:lstStyle/>
          <a:p>
            <a:pPr algn="ctr"/>
            <a:r>
              <a:rPr lang="en-US" sz="2800" dirty="0"/>
              <a:t>prokaryotic</a:t>
            </a:r>
          </a:p>
          <a:p>
            <a:pPr algn="ctr"/>
            <a:r>
              <a:rPr lang="en-US" sz="2800" dirty="0" err="1"/>
              <a:t>vs</a:t>
            </a:r>
            <a:endParaRPr lang="en-US" sz="2800" dirty="0"/>
          </a:p>
          <a:p>
            <a:pPr algn="ctr"/>
            <a:r>
              <a:rPr lang="en-US" sz="2800" dirty="0"/>
              <a:t>eukaryotic</a:t>
            </a:r>
            <a:r>
              <a:rPr lang="en-US" sz="2800" dirty="0" smtClean="0"/>
              <a:t> </a:t>
            </a:r>
          </a:p>
          <a:p>
            <a:pPr algn="ctr"/>
            <a:r>
              <a:rPr lang="en-US" sz="2800" dirty="0" err="1" smtClean="0"/>
              <a:t>vs</a:t>
            </a:r>
            <a:endParaRPr lang="en-US" sz="2800" dirty="0" smtClean="0"/>
          </a:p>
          <a:p>
            <a:pPr algn="ctr"/>
            <a:r>
              <a:rPr lang="en-US" sz="2800" dirty="0" smtClean="0"/>
              <a:t>viral</a:t>
            </a:r>
            <a:endParaRPr lang="en-US" sz="2800" dirty="0"/>
          </a:p>
        </p:txBody>
      </p:sp>
      <p:sp>
        <p:nvSpPr>
          <p:cNvPr id="18" name="Rectangle 6"/>
          <p:cNvSpPr>
            <a:spLocks noChangeArrowheads="1"/>
          </p:cNvSpPr>
          <p:nvPr/>
        </p:nvSpPr>
        <p:spPr bwMode="auto">
          <a:xfrm>
            <a:off x="1641870" y="2589212"/>
            <a:ext cx="2584450" cy="1197764"/>
          </a:xfrm>
          <a:prstGeom prst="rect">
            <a:avLst/>
          </a:prstGeom>
          <a:noFill/>
          <a:ln w="12700">
            <a:noFill/>
            <a:miter lim="800000"/>
            <a:headEnd/>
            <a:tailEnd/>
          </a:ln>
          <a:effectLst/>
        </p:spPr>
        <p:txBody>
          <a:bodyPr wrap="square" lIns="90487" tIns="44450" rIns="90487" bIns="44450">
            <a:prstTxWarp prst="textNoShape">
              <a:avLst/>
            </a:prstTxWarp>
            <a:spAutoFit/>
          </a:bodyPr>
          <a:lstStyle/>
          <a:p>
            <a:r>
              <a:rPr lang="en-US" sz="1800" dirty="0"/>
              <a:t>- </a:t>
            </a:r>
            <a:r>
              <a:rPr lang="en-US" sz="1800" dirty="0" err="1"/>
              <a:t>NTs</a:t>
            </a:r>
            <a:endParaRPr lang="en-US" sz="1800" dirty="0"/>
          </a:p>
          <a:p>
            <a:r>
              <a:rPr lang="en-US" sz="1800" dirty="0"/>
              <a:t>- </a:t>
            </a:r>
            <a:r>
              <a:rPr lang="en-US" sz="1800" dirty="0" err="1"/>
              <a:t>txn</a:t>
            </a:r>
            <a:r>
              <a:rPr lang="en-US" sz="1800" dirty="0"/>
              <a:t> units</a:t>
            </a:r>
          </a:p>
          <a:p>
            <a:r>
              <a:rPr lang="en-US" sz="1800" dirty="0"/>
              <a:t>- regulatory regions</a:t>
            </a:r>
          </a:p>
          <a:p>
            <a:r>
              <a:rPr lang="en-US" sz="1800" dirty="0"/>
              <a:t>- spacer </a:t>
            </a:r>
            <a:r>
              <a:rPr lang="en-US" sz="1800" dirty="0" err="1"/>
              <a:t>nts</a:t>
            </a:r>
            <a:r>
              <a:rPr lang="en-US" sz="1800" dirty="0"/>
              <a:t> (</a:t>
            </a:r>
            <a:r>
              <a:rPr lang="en-US" sz="1800" dirty="0" err="1"/>
              <a:t>fxn</a:t>
            </a:r>
            <a:r>
              <a:rPr lang="en-US" sz="1800" dirty="0"/>
              <a:t>?)</a:t>
            </a:r>
          </a:p>
        </p:txBody>
      </p:sp>
      <p:sp>
        <p:nvSpPr>
          <p:cNvPr id="19" name="Text Box 18"/>
          <p:cNvSpPr txBox="1">
            <a:spLocks noChangeArrowheads="1"/>
          </p:cNvSpPr>
          <p:nvPr/>
        </p:nvSpPr>
        <p:spPr bwMode="auto">
          <a:xfrm>
            <a:off x="1465657" y="2209800"/>
            <a:ext cx="1308100" cy="446087"/>
          </a:xfrm>
          <a:prstGeom prst="rect">
            <a:avLst/>
          </a:prstGeom>
          <a:noFill/>
          <a:ln w="9525">
            <a:noFill/>
            <a:miter lim="800000"/>
            <a:headEnd/>
            <a:tailEnd/>
          </a:ln>
          <a:effectLst/>
        </p:spPr>
        <p:txBody>
          <a:bodyPr wrap="none">
            <a:prstTxWarp prst="textNoShape">
              <a:avLst/>
            </a:prstTxWarp>
            <a:spAutoFit/>
          </a:bodyPr>
          <a:lstStyle/>
          <a:p>
            <a:r>
              <a:rPr lang="en-US" sz="2000" i="1" dirty="0">
                <a:latin typeface="Comic Sans MS" pitchFamily="-112" charset="0"/>
              </a:rPr>
              <a:t>molecular</a:t>
            </a:r>
          </a:p>
        </p:txBody>
      </p:sp>
      <p:sp>
        <p:nvSpPr>
          <p:cNvPr id="20" name="Text Box 19"/>
          <p:cNvSpPr txBox="1">
            <a:spLocks noChangeArrowheads="1"/>
          </p:cNvSpPr>
          <p:nvPr/>
        </p:nvSpPr>
        <p:spPr bwMode="auto">
          <a:xfrm>
            <a:off x="5520132" y="2209800"/>
            <a:ext cx="1050925" cy="446087"/>
          </a:xfrm>
          <a:prstGeom prst="rect">
            <a:avLst/>
          </a:prstGeom>
          <a:noFill/>
          <a:ln w="9525">
            <a:noFill/>
            <a:miter lim="800000"/>
            <a:headEnd/>
            <a:tailEnd/>
          </a:ln>
          <a:effectLst/>
        </p:spPr>
        <p:txBody>
          <a:bodyPr wrap="none">
            <a:prstTxWarp prst="textNoShape">
              <a:avLst/>
            </a:prstTxWarp>
            <a:spAutoFit/>
          </a:bodyPr>
          <a:lstStyle/>
          <a:p>
            <a:r>
              <a:rPr lang="en-US" sz="2000" i="1">
                <a:latin typeface="Comic Sans MS" pitchFamily="-112" charset="0"/>
              </a:rPr>
              <a:t>genetic</a:t>
            </a:r>
          </a:p>
        </p:txBody>
      </p:sp>
      <p:sp>
        <p:nvSpPr>
          <p:cNvPr id="21" name="Text Box 20"/>
          <p:cNvSpPr txBox="1">
            <a:spLocks noChangeArrowheads="1"/>
          </p:cNvSpPr>
          <p:nvPr/>
        </p:nvSpPr>
        <p:spPr bwMode="auto">
          <a:xfrm>
            <a:off x="5139132" y="2673945"/>
            <a:ext cx="2672526" cy="1200329"/>
          </a:xfrm>
          <a:prstGeom prst="rect">
            <a:avLst/>
          </a:prstGeom>
          <a:noFill/>
          <a:ln w="9525">
            <a:noFill/>
            <a:miter lim="800000"/>
            <a:headEnd/>
            <a:tailEnd/>
          </a:ln>
          <a:effectLst/>
        </p:spPr>
        <p:txBody>
          <a:bodyPr wrap="none">
            <a:prstTxWarp prst="textNoShape">
              <a:avLst/>
            </a:prstTxWarp>
            <a:spAutoFit/>
          </a:bodyPr>
          <a:lstStyle/>
          <a:p>
            <a:r>
              <a:rPr lang="en-US" sz="1800" dirty="0" smtClean="0">
                <a:latin typeface="+mj-lt"/>
              </a:rPr>
              <a:t>- Genes </a:t>
            </a:r>
            <a:r>
              <a:rPr lang="en-US" sz="1800" dirty="0" err="1">
                <a:latin typeface="+mj-lt"/>
              </a:rPr>
              <a:t>w</a:t>
            </a:r>
            <a:r>
              <a:rPr lang="en-US" sz="1800" dirty="0">
                <a:latin typeface="+mj-lt"/>
              </a:rPr>
              <a:t>/in genes</a:t>
            </a:r>
            <a:endParaRPr lang="en-US" sz="1800" dirty="0" smtClean="0">
              <a:latin typeface="+mj-lt"/>
            </a:endParaRPr>
          </a:p>
          <a:p>
            <a:r>
              <a:rPr lang="en-US" sz="1800" dirty="0" smtClean="0">
                <a:latin typeface="+mj-lt"/>
              </a:rPr>
              <a:t>- </a:t>
            </a:r>
            <a:r>
              <a:rPr lang="en-US" sz="1800" dirty="0" err="1" smtClean="0">
                <a:latin typeface="+mj-lt"/>
              </a:rPr>
              <a:t>Exon</a:t>
            </a:r>
            <a:r>
              <a:rPr lang="en-US" sz="1800" dirty="0" smtClean="0">
                <a:latin typeface="+mj-lt"/>
              </a:rPr>
              <a:t> </a:t>
            </a:r>
            <a:r>
              <a:rPr lang="en-US" sz="1800" dirty="0">
                <a:latin typeface="+mj-lt"/>
              </a:rPr>
              <a:t>sharing</a:t>
            </a:r>
            <a:endParaRPr lang="en-US" sz="1800" dirty="0" smtClean="0">
              <a:latin typeface="+mj-lt"/>
            </a:endParaRPr>
          </a:p>
          <a:p>
            <a:pPr>
              <a:buFontTx/>
              <a:buChar char="-"/>
            </a:pPr>
            <a:r>
              <a:rPr lang="en-US" sz="1800" dirty="0" smtClean="0">
                <a:latin typeface="+mj-lt"/>
              </a:rPr>
              <a:t> RE sharing</a:t>
            </a:r>
          </a:p>
          <a:p>
            <a:pPr>
              <a:buFontTx/>
              <a:buChar char="-"/>
            </a:pPr>
            <a:r>
              <a:rPr lang="en-US" sz="1800" dirty="0" smtClean="0">
                <a:latin typeface="+mj-lt"/>
              </a:rPr>
              <a:t> </a:t>
            </a:r>
            <a:r>
              <a:rPr lang="en-US" sz="1800" dirty="0" err="1" smtClean="0">
                <a:latin typeface="+mj-lt"/>
              </a:rPr>
              <a:t>smORFs</a:t>
            </a:r>
            <a:r>
              <a:rPr lang="en-US" sz="1800" dirty="0" smtClean="0">
                <a:latin typeface="+mj-lt"/>
              </a:rPr>
              <a:t> (flies – humans)</a:t>
            </a:r>
            <a:endParaRPr lang="en-US" sz="1800" dirty="0">
              <a:latin typeface="+mj-lt"/>
            </a:endParaRPr>
          </a:p>
        </p:txBody>
      </p:sp>
      <p:pic>
        <p:nvPicPr>
          <p:cNvPr id="23" name="Picture 4" descr="Life9e-Fig-04-04-0R"/>
          <p:cNvPicPr preferRelativeResize="0">
            <a:picLocks noChangeAspect="1" noChangeArrowheads="1"/>
          </p:cNvPicPr>
          <p:nvPr/>
        </p:nvPicPr>
        <p:blipFill>
          <a:blip r:embed="rId2"/>
          <a:srcRect t="29268" b="29268"/>
          <a:stretch>
            <a:fillRect/>
          </a:stretch>
        </p:blipFill>
        <p:spPr bwMode="auto">
          <a:xfrm>
            <a:off x="4953000" y="1143000"/>
            <a:ext cx="2633670" cy="799356"/>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21">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21">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21">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21">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499"/>
                                          </p:stCondLst>
                                        </p:cTn>
                                        <p:tgtEl>
                                          <p:spTgt spid="14">
                                            <p:txEl>
                                              <p:pRg st="0" end="0"/>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499"/>
                                          </p:stCondLst>
                                        </p:cTn>
                                        <p:tgtEl>
                                          <p:spTgt spid="14">
                                            <p:txEl>
                                              <p:pRg st="1" end="1"/>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499"/>
                                          </p:stCondLst>
                                        </p:cTn>
                                        <p:tgtEl>
                                          <p:spTgt spid="14">
                                            <p:txEl>
                                              <p:pRg st="2" end="2"/>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499"/>
                                          </p:stCondLst>
                                        </p:cTn>
                                        <p:tgtEl>
                                          <p:spTgt spid="14">
                                            <p:txEl>
                                              <p:pRg st="3" end="3"/>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499"/>
                                          </p:stCondLst>
                                        </p:cTn>
                                        <p:tgtEl>
                                          <p:spTgt spid="16">
                                            <p:txEl>
                                              <p:pRg st="0" end="0"/>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499"/>
                                          </p:stCondLst>
                                        </p:cTn>
                                        <p:tgtEl>
                                          <p:spTgt spid="16">
                                            <p:txEl>
                                              <p:pRg st="1" end="1"/>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499"/>
                                          </p:stCondLst>
                                        </p:cTn>
                                        <p:tgtEl>
                                          <p:spTgt spid="16">
                                            <p:txEl>
                                              <p:pRg st="2" end="2"/>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499"/>
                                          </p:stCondLst>
                                        </p:cTn>
                                        <p:tgtEl>
                                          <p:spTgt spid="16">
                                            <p:txEl>
                                              <p:pRg st="3" end="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autoUpdateAnimBg="0"/>
      <p:bldP spid="16" grpId="0" build="p" autoUpdateAnimBg="0"/>
      <p:bldP spid="17" grpId="0"/>
      <p:bldP spid="18" grpId="0" build="p" autoUpdateAnimBg="0"/>
      <p:bldP spid="21" grpId="0" build="p"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a:grpSpLocks/>
          </p:cNvGrpSpPr>
          <p:nvPr/>
        </p:nvGrpSpPr>
        <p:grpSpPr bwMode="auto">
          <a:xfrm>
            <a:off x="2362659" y="152400"/>
            <a:ext cx="6628942" cy="396876"/>
            <a:chOff x="1521" y="30"/>
            <a:chExt cx="2894" cy="250"/>
          </a:xfrm>
        </p:grpSpPr>
        <p:sp>
          <p:nvSpPr>
            <p:cNvPr id="4"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5"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9" name="Rectangle 3"/>
          <p:cNvSpPr>
            <a:spLocks noChangeArrowheads="1"/>
          </p:cNvSpPr>
          <p:nvPr/>
        </p:nvSpPr>
        <p:spPr bwMode="auto">
          <a:xfrm>
            <a:off x="381000" y="609600"/>
            <a:ext cx="8096465" cy="397545"/>
          </a:xfrm>
          <a:prstGeom prst="rect">
            <a:avLst/>
          </a:prstGeom>
          <a:noFill/>
          <a:ln w="12700">
            <a:noFill/>
            <a:miter lim="800000"/>
            <a:headEnd/>
            <a:tailEnd/>
          </a:ln>
        </p:spPr>
        <p:txBody>
          <a:bodyPr wrap="none" lIns="90487" tIns="44450" rIns="90487" bIns="44450">
            <a:prstTxWarp prst="textNoShape">
              <a:avLst/>
            </a:prstTxWarp>
            <a:spAutoFit/>
          </a:bodyPr>
          <a:lstStyle/>
          <a:p>
            <a:pPr algn="ctr"/>
            <a:r>
              <a:rPr lang="en-US" sz="2000" i="1" dirty="0" smtClean="0">
                <a:latin typeface="Apple Casual"/>
                <a:cs typeface="Apple Casual"/>
              </a:rPr>
              <a:t>Must have some basic understanding of relevant biological system!</a:t>
            </a:r>
          </a:p>
        </p:txBody>
      </p:sp>
      <p:grpSp>
        <p:nvGrpSpPr>
          <p:cNvPr id="22" name="Group 49"/>
          <p:cNvGrpSpPr>
            <a:grpSpLocks/>
          </p:cNvGrpSpPr>
          <p:nvPr/>
        </p:nvGrpSpPr>
        <p:grpSpPr bwMode="auto">
          <a:xfrm>
            <a:off x="1017590" y="1589084"/>
            <a:ext cx="962026" cy="1279525"/>
            <a:chOff x="2672" y="1251"/>
            <a:chExt cx="606" cy="806"/>
          </a:xfrm>
        </p:grpSpPr>
        <p:sp>
          <p:nvSpPr>
            <p:cNvPr id="23" name="Line 4"/>
            <p:cNvSpPr>
              <a:spLocks noChangeShapeType="1"/>
            </p:cNvSpPr>
            <p:nvPr/>
          </p:nvSpPr>
          <p:spPr bwMode="auto">
            <a:xfrm flipH="1">
              <a:off x="2962" y="1538"/>
              <a:ext cx="0" cy="202"/>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24" name="Rectangle 18"/>
            <p:cNvSpPr>
              <a:spLocks noChangeArrowheads="1"/>
            </p:cNvSpPr>
            <p:nvPr/>
          </p:nvSpPr>
          <p:spPr bwMode="auto">
            <a:xfrm>
              <a:off x="2672" y="1251"/>
              <a:ext cx="606" cy="330"/>
            </a:xfrm>
            <a:prstGeom prst="rect">
              <a:avLst/>
            </a:prstGeom>
            <a:noFill/>
            <a:ln w="12700">
              <a:noFill/>
              <a:miter lim="800000"/>
              <a:headEnd/>
              <a:tailEnd/>
            </a:ln>
          </p:spPr>
          <p:txBody>
            <a:bodyPr wrap="none">
              <a:prstTxWarp prst="textNoShape">
                <a:avLst/>
              </a:prstTxWarp>
              <a:spAutoFit/>
            </a:bodyPr>
            <a:lstStyle/>
            <a:p>
              <a:r>
                <a:rPr lang="en-US" dirty="0"/>
                <a:t>DNA</a:t>
              </a:r>
            </a:p>
          </p:txBody>
        </p:sp>
        <p:sp>
          <p:nvSpPr>
            <p:cNvPr id="25" name="Rectangle 19"/>
            <p:cNvSpPr>
              <a:spLocks noChangeArrowheads="1"/>
            </p:cNvSpPr>
            <p:nvPr/>
          </p:nvSpPr>
          <p:spPr bwMode="auto">
            <a:xfrm>
              <a:off x="2705" y="1727"/>
              <a:ext cx="543" cy="330"/>
            </a:xfrm>
            <a:prstGeom prst="rect">
              <a:avLst/>
            </a:prstGeom>
            <a:noFill/>
            <a:ln w="12700">
              <a:noFill/>
              <a:miter lim="800000"/>
              <a:headEnd/>
              <a:tailEnd/>
            </a:ln>
          </p:spPr>
          <p:txBody>
            <a:bodyPr wrap="none">
              <a:prstTxWarp prst="textNoShape">
                <a:avLst/>
              </a:prstTxWarp>
              <a:spAutoFit/>
            </a:bodyPr>
            <a:lstStyle/>
            <a:p>
              <a:r>
                <a:rPr lang="en-US" dirty="0"/>
                <a:t>gene</a:t>
              </a:r>
            </a:p>
          </p:txBody>
        </p:sp>
      </p:grpSp>
      <p:grpSp>
        <p:nvGrpSpPr>
          <p:cNvPr id="26" name="Group 50"/>
          <p:cNvGrpSpPr>
            <a:grpSpLocks/>
          </p:cNvGrpSpPr>
          <p:nvPr/>
        </p:nvGrpSpPr>
        <p:grpSpPr bwMode="auto">
          <a:xfrm>
            <a:off x="542925" y="2841622"/>
            <a:ext cx="2039938" cy="1530350"/>
            <a:chOff x="2373" y="2040"/>
            <a:chExt cx="1285" cy="964"/>
          </a:xfrm>
        </p:grpSpPr>
        <p:sp>
          <p:nvSpPr>
            <p:cNvPr id="27" name="Line 5"/>
            <p:cNvSpPr>
              <a:spLocks noChangeShapeType="1"/>
            </p:cNvSpPr>
            <p:nvPr/>
          </p:nvSpPr>
          <p:spPr bwMode="auto">
            <a:xfrm>
              <a:off x="2972" y="2040"/>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28" name="Rectangle 20"/>
            <p:cNvSpPr>
              <a:spLocks noChangeArrowheads="1"/>
            </p:cNvSpPr>
            <p:nvPr/>
          </p:nvSpPr>
          <p:spPr bwMode="auto">
            <a:xfrm>
              <a:off x="2373" y="2205"/>
              <a:ext cx="1285" cy="330"/>
            </a:xfrm>
            <a:prstGeom prst="rect">
              <a:avLst/>
            </a:prstGeom>
            <a:noFill/>
            <a:ln w="12700">
              <a:noFill/>
              <a:miter lim="800000"/>
              <a:headEnd/>
              <a:tailEnd/>
            </a:ln>
          </p:spPr>
          <p:txBody>
            <a:bodyPr wrap="none">
              <a:prstTxWarp prst="textNoShape">
                <a:avLst/>
              </a:prstTxWarp>
              <a:spAutoFit/>
            </a:bodyPr>
            <a:lstStyle/>
            <a:p>
              <a:r>
                <a:rPr lang="en-US"/>
                <a:t>chromosome</a:t>
              </a:r>
            </a:p>
          </p:txBody>
        </p:sp>
        <p:sp>
          <p:nvSpPr>
            <p:cNvPr id="29" name="Rectangle 37"/>
            <p:cNvSpPr>
              <a:spLocks noChangeArrowheads="1"/>
            </p:cNvSpPr>
            <p:nvPr/>
          </p:nvSpPr>
          <p:spPr bwMode="auto">
            <a:xfrm>
              <a:off x="2554" y="2674"/>
              <a:ext cx="832" cy="330"/>
            </a:xfrm>
            <a:prstGeom prst="rect">
              <a:avLst/>
            </a:prstGeom>
            <a:noFill/>
            <a:ln w="12700">
              <a:noFill/>
              <a:miter lim="800000"/>
              <a:headEnd/>
              <a:tailEnd/>
            </a:ln>
          </p:spPr>
          <p:txBody>
            <a:bodyPr wrap="none">
              <a:prstTxWarp prst="textNoShape">
                <a:avLst/>
              </a:prstTxWarp>
              <a:spAutoFit/>
            </a:bodyPr>
            <a:lstStyle/>
            <a:p>
              <a:r>
                <a:rPr lang="en-US"/>
                <a:t>genome</a:t>
              </a:r>
            </a:p>
          </p:txBody>
        </p:sp>
        <p:sp>
          <p:nvSpPr>
            <p:cNvPr id="30" name="Line 38"/>
            <p:cNvSpPr>
              <a:spLocks noChangeShapeType="1"/>
            </p:cNvSpPr>
            <p:nvPr/>
          </p:nvSpPr>
          <p:spPr bwMode="auto">
            <a:xfrm>
              <a:off x="2972" y="2539"/>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grpSp>
        <p:nvGrpSpPr>
          <p:cNvPr id="31" name="Group 51"/>
          <p:cNvGrpSpPr>
            <a:grpSpLocks/>
          </p:cNvGrpSpPr>
          <p:nvPr/>
        </p:nvGrpSpPr>
        <p:grpSpPr bwMode="auto">
          <a:xfrm>
            <a:off x="457200" y="3657600"/>
            <a:ext cx="3197225" cy="1500188"/>
            <a:chOff x="2319" y="2554"/>
            <a:chExt cx="2014" cy="945"/>
          </a:xfrm>
        </p:grpSpPr>
        <p:grpSp>
          <p:nvGrpSpPr>
            <p:cNvPr id="32" name="Group 43"/>
            <p:cNvGrpSpPr>
              <a:grpSpLocks/>
            </p:cNvGrpSpPr>
            <p:nvPr/>
          </p:nvGrpSpPr>
          <p:grpSpPr bwMode="auto">
            <a:xfrm>
              <a:off x="3617" y="2554"/>
              <a:ext cx="716" cy="773"/>
              <a:chOff x="3639" y="2730"/>
              <a:chExt cx="716" cy="773"/>
            </a:xfrm>
          </p:grpSpPr>
          <p:sp>
            <p:nvSpPr>
              <p:cNvPr id="35" name="AutoShape 23"/>
              <p:cNvSpPr>
                <a:spLocks noChangeArrowheads="1"/>
              </p:cNvSpPr>
              <p:nvPr/>
            </p:nvSpPr>
            <p:spPr bwMode="auto">
              <a:xfrm>
                <a:off x="3639" y="2958"/>
                <a:ext cx="534" cy="545"/>
              </a:xfrm>
              <a:prstGeom prst="curvedLeftArrow">
                <a:avLst>
                  <a:gd name="adj1" fmla="val 20412"/>
                  <a:gd name="adj2" fmla="val 40824"/>
                  <a:gd name="adj3" fmla="val 33333"/>
                </a:avLst>
              </a:prstGeom>
              <a:solidFill>
                <a:srgbClr val="FF0000"/>
              </a:solidFill>
              <a:ln w="12700">
                <a:solidFill>
                  <a:schemeClr val="tx1"/>
                </a:solidFill>
                <a:miter lim="800000"/>
                <a:headEnd/>
                <a:tailEnd/>
              </a:ln>
            </p:spPr>
            <p:txBody>
              <a:bodyPr wrap="none" anchor="ctr">
                <a:prstTxWarp prst="textNoShape">
                  <a:avLst/>
                </a:prstTxWarp>
              </a:bodyPr>
              <a:lstStyle/>
              <a:p>
                <a:endParaRPr lang="en-US"/>
              </a:p>
            </p:txBody>
          </p:sp>
          <p:sp>
            <p:nvSpPr>
              <p:cNvPr id="36" name="Rectangle 24"/>
              <p:cNvSpPr>
                <a:spLocks noChangeArrowheads="1"/>
              </p:cNvSpPr>
              <p:nvPr/>
            </p:nvSpPr>
            <p:spPr bwMode="auto">
              <a:xfrm>
                <a:off x="3649" y="2730"/>
                <a:ext cx="706" cy="291"/>
              </a:xfrm>
              <a:prstGeom prst="rect">
                <a:avLst/>
              </a:prstGeom>
              <a:noFill/>
              <a:ln w="12700">
                <a:noFill/>
                <a:miter lim="800000"/>
                <a:headEnd/>
                <a:tailEnd/>
              </a:ln>
              <a:effectLst/>
            </p:spPr>
            <p:txBody>
              <a:bodyPr wrap="none">
                <a:prstTxWarp prst="textNoShape">
                  <a:avLst/>
                </a:prstTxWarp>
                <a:spAutoFit/>
              </a:bodyPr>
              <a:lstStyle/>
              <a:p>
                <a:pPr>
                  <a:defRPr/>
                </a:pPr>
                <a:r>
                  <a:rPr lang="en-US" sz="2400" b="1" dirty="0" smtClean="0">
                    <a:solidFill>
                      <a:srgbClr val="FF0000"/>
                    </a:solidFill>
                    <a:effectLst>
                      <a:outerShdw blurRad="38100" dist="38100" dir="2700000" algn="tl">
                        <a:srgbClr val="DDDDDD"/>
                      </a:outerShdw>
                    </a:effectLst>
                    <a:latin typeface="Times" charset="0"/>
                  </a:rPr>
                  <a:t>mRNA </a:t>
                </a:r>
                <a:endParaRPr lang="en-US" sz="2400" b="1" dirty="0">
                  <a:solidFill>
                    <a:srgbClr val="FF0000"/>
                  </a:solidFill>
                  <a:effectLst>
                    <a:outerShdw blurRad="38100" dist="38100" dir="2700000" algn="tl">
                      <a:srgbClr val="DDDDDD"/>
                    </a:outerShdw>
                  </a:effectLst>
                  <a:latin typeface="Times" charset="0"/>
                </a:endParaRPr>
              </a:p>
            </p:txBody>
          </p:sp>
        </p:grpSp>
        <p:sp>
          <p:nvSpPr>
            <p:cNvPr id="33" name="Rectangle 39"/>
            <p:cNvSpPr>
              <a:spLocks noChangeArrowheads="1"/>
            </p:cNvSpPr>
            <p:nvPr/>
          </p:nvSpPr>
          <p:spPr bwMode="auto">
            <a:xfrm>
              <a:off x="2319" y="3169"/>
              <a:ext cx="1360" cy="330"/>
            </a:xfrm>
            <a:prstGeom prst="rect">
              <a:avLst/>
            </a:prstGeom>
            <a:noFill/>
            <a:ln w="12700">
              <a:noFill/>
              <a:miter lim="800000"/>
              <a:headEnd/>
              <a:tailEnd/>
            </a:ln>
          </p:spPr>
          <p:txBody>
            <a:bodyPr wrap="none">
              <a:prstTxWarp prst="textNoShape">
                <a:avLst/>
              </a:prstTxWarp>
              <a:spAutoFit/>
            </a:bodyPr>
            <a:lstStyle/>
            <a:p>
              <a:r>
                <a:rPr lang="en-US"/>
                <a:t>transcriptome</a:t>
              </a:r>
            </a:p>
          </p:txBody>
        </p:sp>
        <p:sp>
          <p:nvSpPr>
            <p:cNvPr id="34" name="Line 40"/>
            <p:cNvSpPr>
              <a:spLocks noChangeShapeType="1"/>
            </p:cNvSpPr>
            <p:nvPr/>
          </p:nvSpPr>
          <p:spPr bwMode="auto">
            <a:xfrm>
              <a:off x="2981" y="3009"/>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grpSp>
        <p:nvGrpSpPr>
          <p:cNvPr id="43" name="Group 52"/>
          <p:cNvGrpSpPr>
            <a:grpSpLocks/>
          </p:cNvGrpSpPr>
          <p:nvPr/>
        </p:nvGrpSpPr>
        <p:grpSpPr bwMode="auto">
          <a:xfrm>
            <a:off x="762000" y="4876800"/>
            <a:ext cx="2847974" cy="1252537"/>
            <a:chOff x="2503" y="3328"/>
            <a:chExt cx="1794" cy="789"/>
          </a:xfrm>
        </p:grpSpPr>
        <p:sp>
          <p:nvSpPr>
            <p:cNvPr id="44" name="Rectangle 41"/>
            <p:cNvSpPr>
              <a:spLocks noChangeArrowheads="1"/>
            </p:cNvSpPr>
            <p:nvPr/>
          </p:nvSpPr>
          <p:spPr bwMode="auto">
            <a:xfrm>
              <a:off x="2503" y="3738"/>
              <a:ext cx="970" cy="330"/>
            </a:xfrm>
            <a:prstGeom prst="rect">
              <a:avLst/>
            </a:prstGeom>
            <a:noFill/>
            <a:ln w="12700">
              <a:noFill/>
              <a:miter lim="800000"/>
              <a:headEnd/>
              <a:tailEnd/>
            </a:ln>
          </p:spPr>
          <p:txBody>
            <a:bodyPr wrap="none">
              <a:prstTxWarp prst="textNoShape">
                <a:avLst/>
              </a:prstTxWarp>
              <a:spAutoFit/>
            </a:bodyPr>
            <a:lstStyle/>
            <a:p>
              <a:r>
                <a:rPr lang="en-US"/>
                <a:t>proteome</a:t>
              </a:r>
            </a:p>
          </p:txBody>
        </p:sp>
        <p:sp>
          <p:nvSpPr>
            <p:cNvPr id="45" name="Line 42"/>
            <p:cNvSpPr>
              <a:spLocks noChangeShapeType="1"/>
            </p:cNvSpPr>
            <p:nvPr/>
          </p:nvSpPr>
          <p:spPr bwMode="auto">
            <a:xfrm>
              <a:off x="2978" y="3534"/>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nvGrpSpPr>
            <p:cNvPr id="46" name="Group 47"/>
            <p:cNvGrpSpPr>
              <a:grpSpLocks/>
            </p:cNvGrpSpPr>
            <p:nvPr/>
          </p:nvGrpSpPr>
          <p:grpSpPr bwMode="auto">
            <a:xfrm>
              <a:off x="3506" y="3328"/>
              <a:ext cx="791" cy="789"/>
              <a:chOff x="3506" y="3482"/>
              <a:chExt cx="791" cy="789"/>
            </a:xfrm>
          </p:grpSpPr>
          <p:sp>
            <p:nvSpPr>
              <p:cNvPr id="47" name="AutoShape 45"/>
              <p:cNvSpPr>
                <a:spLocks noChangeArrowheads="1"/>
              </p:cNvSpPr>
              <p:nvPr/>
            </p:nvSpPr>
            <p:spPr bwMode="auto">
              <a:xfrm>
                <a:off x="3650" y="3482"/>
                <a:ext cx="534" cy="545"/>
              </a:xfrm>
              <a:prstGeom prst="curvedLeftArrow">
                <a:avLst>
                  <a:gd name="adj1" fmla="val 20412"/>
                  <a:gd name="adj2" fmla="val 40824"/>
                  <a:gd name="adj3" fmla="val 33333"/>
                </a:avLst>
              </a:prstGeom>
              <a:solidFill>
                <a:srgbClr val="0000FF"/>
              </a:solidFill>
              <a:ln w="12700">
                <a:solidFill>
                  <a:schemeClr val="tx1"/>
                </a:solidFill>
                <a:miter lim="800000"/>
                <a:headEnd/>
                <a:tailEnd/>
              </a:ln>
            </p:spPr>
            <p:txBody>
              <a:bodyPr wrap="none" anchor="ctr">
                <a:prstTxWarp prst="textNoShape">
                  <a:avLst/>
                </a:prstTxWarp>
              </a:bodyPr>
              <a:lstStyle/>
              <a:p>
                <a:endParaRPr lang="en-US"/>
              </a:p>
            </p:txBody>
          </p:sp>
          <p:sp>
            <p:nvSpPr>
              <p:cNvPr id="48" name="Rectangle 46"/>
              <p:cNvSpPr>
                <a:spLocks noChangeArrowheads="1"/>
              </p:cNvSpPr>
              <p:nvPr/>
            </p:nvSpPr>
            <p:spPr bwMode="auto">
              <a:xfrm>
                <a:off x="3506" y="3980"/>
                <a:ext cx="791" cy="291"/>
              </a:xfrm>
              <a:prstGeom prst="rect">
                <a:avLst/>
              </a:prstGeom>
              <a:noFill/>
              <a:ln w="12700">
                <a:noFill/>
                <a:miter lim="800000"/>
                <a:headEnd/>
                <a:tailEnd/>
              </a:ln>
              <a:effectLst/>
            </p:spPr>
            <p:txBody>
              <a:bodyPr wrap="none">
                <a:prstTxWarp prst="textNoShape">
                  <a:avLst/>
                </a:prstTxWarp>
                <a:spAutoFit/>
              </a:bodyPr>
              <a:lstStyle/>
              <a:p>
                <a:pPr>
                  <a:defRPr/>
                </a:pPr>
                <a:r>
                  <a:rPr lang="en-US" sz="2400" b="1" dirty="0">
                    <a:solidFill>
                      <a:srgbClr val="0000FF"/>
                    </a:solidFill>
                    <a:effectLst>
                      <a:outerShdw blurRad="38100" dist="38100" dir="2700000" algn="tl">
                        <a:srgbClr val="DDDDDD"/>
                      </a:outerShdw>
                    </a:effectLst>
                    <a:latin typeface="Times" charset="0"/>
                  </a:rPr>
                  <a:t>proteins</a:t>
                </a:r>
              </a:p>
            </p:txBody>
          </p:sp>
        </p:grpSp>
      </p:grpSp>
      <p:sp>
        <p:nvSpPr>
          <p:cNvPr id="49" name="TextBox 48"/>
          <p:cNvSpPr txBox="1"/>
          <p:nvPr/>
        </p:nvSpPr>
        <p:spPr>
          <a:xfrm>
            <a:off x="3505200" y="4191000"/>
            <a:ext cx="1669084" cy="369332"/>
          </a:xfrm>
          <a:prstGeom prst="rect">
            <a:avLst/>
          </a:prstGeom>
          <a:noFill/>
        </p:spPr>
        <p:txBody>
          <a:bodyPr wrap="none" rtlCol="0">
            <a:spAutoFit/>
          </a:bodyPr>
          <a:lstStyle/>
          <a:p>
            <a:r>
              <a:rPr lang="en-US" sz="1800" i="1" dirty="0" smtClean="0">
                <a:latin typeface="Comic Sans MS"/>
                <a:cs typeface="Comic Sans MS"/>
              </a:rPr>
              <a:t>transcription</a:t>
            </a:r>
            <a:endParaRPr lang="en-US" sz="1800" i="1" dirty="0">
              <a:latin typeface="Comic Sans MS"/>
              <a:cs typeface="Comic Sans MS"/>
            </a:endParaRPr>
          </a:p>
        </p:txBody>
      </p:sp>
      <p:sp>
        <p:nvSpPr>
          <p:cNvPr id="50" name="TextBox 49"/>
          <p:cNvSpPr txBox="1"/>
          <p:nvPr/>
        </p:nvSpPr>
        <p:spPr>
          <a:xfrm>
            <a:off x="3505200" y="5105400"/>
            <a:ext cx="1432842" cy="369332"/>
          </a:xfrm>
          <a:prstGeom prst="rect">
            <a:avLst/>
          </a:prstGeom>
          <a:noFill/>
        </p:spPr>
        <p:txBody>
          <a:bodyPr wrap="none" rtlCol="0">
            <a:spAutoFit/>
          </a:bodyPr>
          <a:lstStyle/>
          <a:p>
            <a:r>
              <a:rPr lang="en-US" sz="1800" i="1" dirty="0" smtClean="0">
                <a:latin typeface="Comic Sans MS"/>
                <a:cs typeface="Comic Sans MS"/>
              </a:rPr>
              <a:t>translation</a:t>
            </a:r>
            <a:endParaRPr lang="en-US" sz="1800" i="1" dirty="0">
              <a:latin typeface="Comic Sans MS"/>
              <a:cs typeface="Comic Sans MS"/>
            </a:endParaRPr>
          </a:p>
        </p:txBody>
      </p:sp>
      <p:sp>
        <p:nvSpPr>
          <p:cNvPr id="52" name="TextBox 51"/>
          <p:cNvSpPr txBox="1"/>
          <p:nvPr/>
        </p:nvSpPr>
        <p:spPr>
          <a:xfrm>
            <a:off x="5562600" y="4648200"/>
            <a:ext cx="2705801" cy="923330"/>
          </a:xfrm>
          <a:prstGeom prst="rect">
            <a:avLst/>
          </a:prstGeom>
          <a:noFill/>
        </p:spPr>
        <p:txBody>
          <a:bodyPr wrap="none" rtlCol="0">
            <a:spAutoFit/>
          </a:bodyPr>
          <a:lstStyle/>
          <a:p>
            <a:r>
              <a:rPr lang="en-US" sz="1800" i="1" dirty="0" smtClean="0">
                <a:latin typeface="Comic Sans MS"/>
                <a:cs typeface="Comic Sans MS"/>
              </a:rPr>
              <a:t>Open Reading Frame!</a:t>
            </a:r>
          </a:p>
          <a:p>
            <a:r>
              <a:rPr lang="en-US" sz="1800" i="1" dirty="0" smtClean="0">
                <a:latin typeface="Comic Sans MS"/>
                <a:cs typeface="Comic Sans MS"/>
              </a:rPr>
              <a:t>	• genetic code</a:t>
            </a:r>
          </a:p>
          <a:p>
            <a:r>
              <a:rPr lang="en-US" sz="1800" i="1" dirty="0" smtClean="0">
                <a:latin typeface="Comic Sans MS"/>
                <a:cs typeface="Comic Sans MS"/>
              </a:rPr>
              <a:t>	• start/stop</a:t>
            </a:r>
            <a:endParaRPr lang="en-US" sz="1800" i="1" dirty="0">
              <a:latin typeface="Comic Sans MS"/>
              <a:cs typeface="Comic Sans MS"/>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a:grpSpLocks/>
          </p:cNvGrpSpPr>
          <p:nvPr/>
        </p:nvGrpSpPr>
        <p:grpSpPr bwMode="auto">
          <a:xfrm>
            <a:off x="2362659" y="152400"/>
            <a:ext cx="6628942" cy="396876"/>
            <a:chOff x="1521" y="30"/>
            <a:chExt cx="2894" cy="250"/>
          </a:xfrm>
        </p:grpSpPr>
        <p:sp>
          <p:nvSpPr>
            <p:cNvPr id="4"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5"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9" name="Rectangle 3"/>
          <p:cNvSpPr>
            <a:spLocks noChangeArrowheads="1"/>
          </p:cNvSpPr>
          <p:nvPr/>
        </p:nvSpPr>
        <p:spPr bwMode="auto">
          <a:xfrm>
            <a:off x="381000" y="609600"/>
            <a:ext cx="8096465" cy="397545"/>
          </a:xfrm>
          <a:prstGeom prst="rect">
            <a:avLst/>
          </a:prstGeom>
          <a:noFill/>
          <a:ln w="12700">
            <a:noFill/>
            <a:miter lim="800000"/>
            <a:headEnd/>
            <a:tailEnd/>
          </a:ln>
        </p:spPr>
        <p:txBody>
          <a:bodyPr wrap="none" lIns="90487" tIns="44450" rIns="90487" bIns="44450">
            <a:prstTxWarp prst="textNoShape">
              <a:avLst/>
            </a:prstTxWarp>
            <a:spAutoFit/>
          </a:bodyPr>
          <a:lstStyle/>
          <a:p>
            <a:pPr algn="ctr"/>
            <a:r>
              <a:rPr lang="en-US" sz="2000" i="1" dirty="0" smtClean="0">
                <a:latin typeface="Apple Casual"/>
                <a:cs typeface="Apple Casual"/>
              </a:rPr>
              <a:t>Must have some basic understanding of relevant biological system!</a:t>
            </a:r>
          </a:p>
        </p:txBody>
      </p:sp>
      <p:grpSp>
        <p:nvGrpSpPr>
          <p:cNvPr id="10" name="Group 52"/>
          <p:cNvGrpSpPr>
            <a:grpSpLocks/>
          </p:cNvGrpSpPr>
          <p:nvPr/>
        </p:nvGrpSpPr>
        <p:grpSpPr bwMode="auto">
          <a:xfrm>
            <a:off x="820738" y="1219196"/>
            <a:ext cx="2713037" cy="1328736"/>
            <a:chOff x="2588" y="3280"/>
            <a:chExt cx="1709" cy="837"/>
          </a:xfrm>
        </p:grpSpPr>
        <p:sp>
          <p:nvSpPr>
            <p:cNvPr id="44" name="Rectangle 41"/>
            <p:cNvSpPr>
              <a:spLocks noChangeArrowheads="1"/>
            </p:cNvSpPr>
            <p:nvPr/>
          </p:nvSpPr>
          <p:spPr bwMode="auto">
            <a:xfrm>
              <a:off x="2647" y="3739"/>
              <a:ext cx="672" cy="213"/>
            </a:xfrm>
            <a:prstGeom prst="rect">
              <a:avLst/>
            </a:prstGeom>
            <a:noFill/>
            <a:ln w="12700">
              <a:noFill/>
              <a:miter lim="800000"/>
              <a:headEnd/>
              <a:tailEnd/>
            </a:ln>
          </p:spPr>
          <p:txBody>
            <a:bodyPr wrap="square">
              <a:prstTxWarp prst="textNoShape">
                <a:avLst/>
              </a:prstTxWarp>
              <a:spAutoFit/>
            </a:bodyPr>
            <a:lstStyle/>
            <a:p>
              <a:r>
                <a:rPr lang="en-US" dirty="0"/>
                <a:t>proteome</a:t>
              </a:r>
            </a:p>
          </p:txBody>
        </p:sp>
        <p:sp>
          <p:nvSpPr>
            <p:cNvPr id="45" name="Line 42"/>
            <p:cNvSpPr>
              <a:spLocks noChangeShapeType="1"/>
            </p:cNvSpPr>
            <p:nvPr/>
          </p:nvSpPr>
          <p:spPr bwMode="auto">
            <a:xfrm>
              <a:off x="2978" y="3534"/>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nvGrpSpPr>
            <p:cNvPr id="11" name="Group 47"/>
            <p:cNvGrpSpPr>
              <a:grpSpLocks/>
            </p:cNvGrpSpPr>
            <p:nvPr/>
          </p:nvGrpSpPr>
          <p:grpSpPr bwMode="auto">
            <a:xfrm>
              <a:off x="3506" y="3328"/>
              <a:ext cx="791" cy="789"/>
              <a:chOff x="3506" y="3482"/>
              <a:chExt cx="791" cy="789"/>
            </a:xfrm>
          </p:grpSpPr>
          <p:sp>
            <p:nvSpPr>
              <p:cNvPr id="47" name="AutoShape 45"/>
              <p:cNvSpPr>
                <a:spLocks noChangeArrowheads="1"/>
              </p:cNvSpPr>
              <p:nvPr/>
            </p:nvSpPr>
            <p:spPr bwMode="auto">
              <a:xfrm>
                <a:off x="3650" y="3482"/>
                <a:ext cx="534" cy="545"/>
              </a:xfrm>
              <a:prstGeom prst="curvedLeftArrow">
                <a:avLst>
                  <a:gd name="adj1" fmla="val 20412"/>
                  <a:gd name="adj2" fmla="val 40824"/>
                  <a:gd name="adj3" fmla="val 33333"/>
                </a:avLst>
              </a:prstGeom>
              <a:solidFill>
                <a:srgbClr val="0000FF"/>
              </a:solidFill>
              <a:ln w="12700">
                <a:solidFill>
                  <a:schemeClr val="tx1"/>
                </a:solidFill>
                <a:miter lim="800000"/>
                <a:headEnd/>
                <a:tailEnd/>
              </a:ln>
            </p:spPr>
            <p:txBody>
              <a:bodyPr wrap="none" anchor="ctr">
                <a:prstTxWarp prst="textNoShape">
                  <a:avLst/>
                </a:prstTxWarp>
              </a:bodyPr>
              <a:lstStyle/>
              <a:p>
                <a:endParaRPr lang="en-US"/>
              </a:p>
            </p:txBody>
          </p:sp>
          <p:sp>
            <p:nvSpPr>
              <p:cNvPr id="48" name="Rectangle 46"/>
              <p:cNvSpPr>
                <a:spLocks noChangeArrowheads="1"/>
              </p:cNvSpPr>
              <p:nvPr/>
            </p:nvSpPr>
            <p:spPr bwMode="auto">
              <a:xfrm>
                <a:off x="3506" y="3980"/>
                <a:ext cx="791" cy="291"/>
              </a:xfrm>
              <a:prstGeom prst="rect">
                <a:avLst/>
              </a:prstGeom>
              <a:noFill/>
              <a:ln w="12700">
                <a:noFill/>
                <a:miter lim="800000"/>
                <a:headEnd/>
                <a:tailEnd/>
              </a:ln>
              <a:effectLst/>
            </p:spPr>
            <p:txBody>
              <a:bodyPr wrap="none">
                <a:prstTxWarp prst="textNoShape">
                  <a:avLst/>
                </a:prstTxWarp>
                <a:spAutoFit/>
              </a:bodyPr>
              <a:lstStyle/>
              <a:p>
                <a:pPr>
                  <a:defRPr/>
                </a:pPr>
                <a:r>
                  <a:rPr lang="en-US" sz="2400" b="1" dirty="0">
                    <a:solidFill>
                      <a:srgbClr val="0000FF"/>
                    </a:solidFill>
                    <a:effectLst>
                      <a:outerShdw blurRad="38100" dist="38100" dir="2700000" algn="tl">
                        <a:srgbClr val="DDDDDD"/>
                      </a:outerShdw>
                    </a:effectLst>
                    <a:latin typeface="Times" charset="0"/>
                  </a:rPr>
                  <a:t>proteins</a:t>
                </a:r>
              </a:p>
            </p:txBody>
          </p:sp>
        </p:grpSp>
        <p:sp>
          <p:nvSpPr>
            <p:cNvPr id="18" name="Rectangle 41"/>
            <p:cNvSpPr>
              <a:spLocks noChangeArrowheads="1"/>
            </p:cNvSpPr>
            <p:nvPr/>
          </p:nvSpPr>
          <p:spPr bwMode="auto">
            <a:xfrm>
              <a:off x="2588" y="3280"/>
              <a:ext cx="827" cy="213"/>
            </a:xfrm>
            <a:prstGeom prst="rect">
              <a:avLst/>
            </a:prstGeom>
            <a:noFill/>
            <a:ln w="12700">
              <a:noFill/>
              <a:miter lim="800000"/>
              <a:headEnd/>
              <a:tailEnd/>
            </a:ln>
          </p:spPr>
          <p:txBody>
            <a:bodyPr wrap="none">
              <a:prstTxWarp prst="textNoShape">
                <a:avLst/>
              </a:prstTxWarp>
              <a:spAutoFit/>
            </a:bodyPr>
            <a:lstStyle/>
            <a:p>
              <a:r>
                <a:rPr lang="en-US" dirty="0" err="1" smtClean="0"/>
                <a:t>transcriptome</a:t>
              </a:r>
              <a:endParaRPr lang="en-US" dirty="0"/>
            </a:p>
          </p:txBody>
        </p:sp>
      </p:grpSp>
      <p:sp>
        <p:nvSpPr>
          <p:cNvPr id="50" name="TextBox 49"/>
          <p:cNvSpPr txBox="1"/>
          <p:nvPr/>
        </p:nvSpPr>
        <p:spPr>
          <a:xfrm>
            <a:off x="3429000" y="1524000"/>
            <a:ext cx="1432842" cy="369332"/>
          </a:xfrm>
          <a:prstGeom prst="rect">
            <a:avLst/>
          </a:prstGeom>
          <a:noFill/>
        </p:spPr>
        <p:txBody>
          <a:bodyPr wrap="none" rtlCol="0">
            <a:spAutoFit/>
          </a:bodyPr>
          <a:lstStyle/>
          <a:p>
            <a:r>
              <a:rPr lang="en-US" sz="1800" i="1" dirty="0" smtClean="0">
                <a:latin typeface="Comic Sans MS"/>
                <a:cs typeface="Comic Sans MS"/>
              </a:rPr>
              <a:t>translation</a:t>
            </a:r>
            <a:endParaRPr lang="en-US" sz="1800" i="1" dirty="0">
              <a:latin typeface="Comic Sans MS"/>
              <a:cs typeface="Comic Sans MS"/>
            </a:endParaRPr>
          </a:p>
        </p:txBody>
      </p:sp>
      <p:sp>
        <p:nvSpPr>
          <p:cNvPr id="52" name="TextBox 51"/>
          <p:cNvSpPr txBox="1"/>
          <p:nvPr/>
        </p:nvSpPr>
        <p:spPr>
          <a:xfrm>
            <a:off x="5486400" y="1447800"/>
            <a:ext cx="3481692" cy="1477328"/>
          </a:xfrm>
          <a:prstGeom prst="rect">
            <a:avLst/>
          </a:prstGeom>
          <a:noFill/>
        </p:spPr>
        <p:txBody>
          <a:bodyPr wrap="none" rtlCol="0">
            <a:spAutoFit/>
          </a:bodyPr>
          <a:lstStyle/>
          <a:p>
            <a:r>
              <a:rPr lang="en-US" sz="1800" i="1" dirty="0" smtClean="0">
                <a:latin typeface="Comic Sans MS"/>
                <a:cs typeface="Comic Sans MS"/>
              </a:rPr>
              <a:t>Open Reading Frame!</a:t>
            </a:r>
          </a:p>
          <a:p>
            <a:r>
              <a:rPr lang="en-US" sz="1800" i="1" dirty="0" smtClean="0">
                <a:latin typeface="Comic Sans MS"/>
                <a:cs typeface="Comic Sans MS"/>
              </a:rPr>
              <a:t>	• genetic code</a:t>
            </a:r>
          </a:p>
          <a:p>
            <a:r>
              <a:rPr lang="en-US" sz="1800" i="1" dirty="0" smtClean="0">
                <a:latin typeface="Comic Sans MS"/>
                <a:cs typeface="Comic Sans MS"/>
              </a:rPr>
              <a:t>	     3nt = amino acid</a:t>
            </a:r>
          </a:p>
          <a:p>
            <a:r>
              <a:rPr lang="en-US" sz="1800" i="1" dirty="0" smtClean="0">
                <a:latin typeface="Comic Sans MS"/>
                <a:cs typeface="Comic Sans MS"/>
              </a:rPr>
              <a:t>	</a:t>
            </a:r>
          </a:p>
          <a:p>
            <a:r>
              <a:rPr lang="en-US" sz="1800" i="1" dirty="0" smtClean="0">
                <a:latin typeface="Comic Sans MS"/>
                <a:cs typeface="Comic Sans MS"/>
              </a:rPr>
              <a:t>	• start/stop</a:t>
            </a:r>
            <a:endParaRPr lang="en-US" sz="1800" i="1" dirty="0">
              <a:latin typeface="Comic Sans MS"/>
              <a:cs typeface="Comic Sans MS"/>
            </a:endParaRPr>
          </a:p>
        </p:txBody>
      </p:sp>
      <p:pic>
        <p:nvPicPr>
          <p:cNvPr id="16" name="Picture 4" descr="Life9e-Fig-14-06-0"/>
          <p:cNvPicPr preferRelativeResize="0">
            <a:picLocks noChangeAspect="1" noChangeArrowheads="1"/>
          </p:cNvPicPr>
          <p:nvPr/>
        </p:nvPicPr>
        <p:blipFill>
          <a:blip r:embed="rId2"/>
          <a:srcRect b="4390"/>
          <a:stretch>
            <a:fillRect/>
          </a:stretch>
        </p:blipFill>
        <p:spPr bwMode="auto">
          <a:xfrm>
            <a:off x="228600" y="3048000"/>
            <a:ext cx="4389438" cy="3072043"/>
          </a:xfrm>
          <a:prstGeom prst="rect">
            <a:avLst/>
          </a:prstGeom>
          <a:noFill/>
          <a:ln w="9525">
            <a:noFill/>
            <a:miter lim="800000"/>
            <a:headEnd/>
            <a:tailEnd/>
          </a:ln>
        </p:spPr>
      </p:pic>
      <p:pic>
        <p:nvPicPr>
          <p:cNvPr id="17" name="Picture 4" descr="Life9e-Fig-03-06-0R"/>
          <p:cNvPicPr preferRelativeResize="0">
            <a:picLocks noChangeAspect="1" noChangeArrowheads="1"/>
          </p:cNvPicPr>
          <p:nvPr/>
        </p:nvPicPr>
        <p:blipFill>
          <a:blip r:embed="rId3"/>
          <a:srcRect b="4390"/>
          <a:stretch>
            <a:fillRect/>
          </a:stretch>
        </p:blipFill>
        <p:spPr bwMode="auto">
          <a:xfrm>
            <a:off x="4853940" y="3200400"/>
            <a:ext cx="4213860" cy="2949156"/>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a:grpSpLocks/>
          </p:cNvGrpSpPr>
          <p:nvPr/>
        </p:nvGrpSpPr>
        <p:grpSpPr bwMode="auto">
          <a:xfrm>
            <a:off x="2362659" y="152400"/>
            <a:ext cx="6628942" cy="396876"/>
            <a:chOff x="1521" y="30"/>
            <a:chExt cx="2894" cy="250"/>
          </a:xfrm>
        </p:grpSpPr>
        <p:sp>
          <p:nvSpPr>
            <p:cNvPr id="4"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5"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9" name="Rectangle 3"/>
          <p:cNvSpPr>
            <a:spLocks noChangeArrowheads="1"/>
          </p:cNvSpPr>
          <p:nvPr/>
        </p:nvSpPr>
        <p:spPr bwMode="auto">
          <a:xfrm>
            <a:off x="381000" y="533400"/>
            <a:ext cx="8096465" cy="397545"/>
          </a:xfrm>
          <a:prstGeom prst="rect">
            <a:avLst/>
          </a:prstGeom>
          <a:noFill/>
          <a:ln w="12700">
            <a:noFill/>
            <a:miter lim="800000"/>
            <a:headEnd/>
            <a:tailEnd/>
          </a:ln>
        </p:spPr>
        <p:txBody>
          <a:bodyPr wrap="none" lIns="90487" tIns="44450" rIns="90487" bIns="44450">
            <a:prstTxWarp prst="textNoShape">
              <a:avLst/>
            </a:prstTxWarp>
            <a:spAutoFit/>
          </a:bodyPr>
          <a:lstStyle/>
          <a:p>
            <a:pPr algn="ctr"/>
            <a:r>
              <a:rPr lang="en-US" sz="2000" i="1" dirty="0" smtClean="0">
                <a:latin typeface="Apple Casual"/>
                <a:cs typeface="Apple Casual"/>
              </a:rPr>
              <a:t>Must have some basic understanding of relevant biological system!</a:t>
            </a:r>
          </a:p>
        </p:txBody>
      </p:sp>
      <p:grpSp>
        <p:nvGrpSpPr>
          <p:cNvPr id="3" name="Group 52"/>
          <p:cNvGrpSpPr>
            <a:grpSpLocks/>
          </p:cNvGrpSpPr>
          <p:nvPr/>
        </p:nvGrpSpPr>
        <p:grpSpPr bwMode="auto">
          <a:xfrm>
            <a:off x="685800" y="1066800"/>
            <a:ext cx="2847974" cy="1252537"/>
            <a:chOff x="2503" y="3328"/>
            <a:chExt cx="1794" cy="789"/>
          </a:xfrm>
        </p:grpSpPr>
        <p:sp>
          <p:nvSpPr>
            <p:cNvPr id="44" name="Rectangle 41"/>
            <p:cNvSpPr>
              <a:spLocks noChangeArrowheads="1"/>
            </p:cNvSpPr>
            <p:nvPr/>
          </p:nvSpPr>
          <p:spPr bwMode="auto">
            <a:xfrm>
              <a:off x="2503" y="3738"/>
              <a:ext cx="672" cy="213"/>
            </a:xfrm>
            <a:prstGeom prst="rect">
              <a:avLst/>
            </a:prstGeom>
            <a:noFill/>
            <a:ln w="12700">
              <a:noFill/>
              <a:miter lim="800000"/>
              <a:headEnd/>
              <a:tailEnd/>
            </a:ln>
          </p:spPr>
          <p:txBody>
            <a:bodyPr wrap="square">
              <a:prstTxWarp prst="textNoShape">
                <a:avLst/>
              </a:prstTxWarp>
              <a:spAutoFit/>
            </a:bodyPr>
            <a:lstStyle/>
            <a:p>
              <a:r>
                <a:rPr lang="en-US" dirty="0"/>
                <a:t>proteome</a:t>
              </a:r>
            </a:p>
          </p:txBody>
        </p:sp>
        <p:sp>
          <p:nvSpPr>
            <p:cNvPr id="45" name="Line 42"/>
            <p:cNvSpPr>
              <a:spLocks noChangeShapeType="1"/>
            </p:cNvSpPr>
            <p:nvPr/>
          </p:nvSpPr>
          <p:spPr bwMode="auto">
            <a:xfrm>
              <a:off x="2978" y="3534"/>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nvGrpSpPr>
            <p:cNvPr id="6" name="Group 47"/>
            <p:cNvGrpSpPr>
              <a:grpSpLocks/>
            </p:cNvGrpSpPr>
            <p:nvPr/>
          </p:nvGrpSpPr>
          <p:grpSpPr bwMode="auto">
            <a:xfrm>
              <a:off x="3506" y="3328"/>
              <a:ext cx="791" cy="789"/>
              <a:chOff x="3506" y="3482"/>
              <a:chExt cx="791" cy="789"/>
            </a:xfrm>
          </p:grpSpPr>
          <p:sp>
            <p:nvSpPr>
              <p:cNvPr id="47" name="AutoShape 45"/>
              <p:cNvSpPr>
                <a:spLocks noChangeArrowheads="1"/>
              </p:cNvSpPr>
              <p:nvPr/>
            </p:nvSpPr>
            <p:spPr bwMode="auto">
              <a:xfrm>
                <a:off x="3650" y="3482"/>
                <a:ext cx="534" cy="545"/>
              </a:xfrm>
              <a:prstGeom prst="curvedLeftArrow">
                <a:avLst>
                  <a:gd name="adj1" fmla="val 20412"/>
                  <a:gd name="adj2" fmla="val 40824"/>
                  <a:gd name="adj3" fmla="val 33333"/>
                </a:avLst>
              </a:prstGeom>
              <a:solidFill>
                <a:srgbClr val="0000FF"/>
              </a:solidFill>
              <a:ln w="12700">
                <a:solidFill>
                  <a:schemeClr val="tx1"/>
                </a:solidFill>
                <a:miter lim="800000"/>
                <a:headEnd/>
                <a:tailEnd/>
              </a:ln>
            </p:spPr>
            <p:txBody>
              <a:bodyPr wrap="none" anchor="ctr">
                <a:prstTxWarp prst="textNoShape">
                  <a:avLst/>
                </a:prstTxWarp>
              </a:bodyPr>
              <a:lstStyle/>
              <a:p>
                <a:endParaRPr lang="en-US"/>
              </a:p>
            </p:txBody>
          </p:sp>
          <p:sp>
            <p:nvSpPr>
              <p:cNvPr id="48" name="Rectangle 46"/>
              <p:cNvSpPr>
                <a:spLocks noChangeArrowheads="1"/>
              </p:cNvSpPr>
              <p:nvPr/>
            </p:nvSpPr>
            <p:spPr bwMode="auto">
              <a:xfrm>
                <a:off x="3506" y="3980"/>
                <a:ext cx="791" cy="291"/>
              </a:xfrm>
              <a:prstGeom prst="rect">
                <a:avLst/>
              </a:prstGeom>
              <a:noFill/>
              <a:ln w="12700">
                <a:noFill/>
                <a:miter lim="800000"/>
                <a:headEnd/>
                <a:tailEnd/>
              </a:ln>
              <a:effectLst/>
            </p:spPr>
            <p:txBody>
              <a:bodyPr wrap="none">
                <a:prstTxWarp prst="textNoShape">
                  <a:avLst/>
                </a:prstTxWarp>
                <a:spAutoFit/>
              </a:bodyPr>
              <a:lstStyle/>
              <a:p>
                <a:pPr>
                  <a:defRPr/>
                </a:pPr>
                <a:r>
                  <a:rPr lang="en-US" sz="2400" b="1" dirty="0">
                    <a:solidFill>
                      <a:srgbClr val="0000FF"/>
                    </a:solidFill>
                    <a:effectLst>
                      <a:outerShdw blurRad="38100" dist="38100" dir="2700000" algn="tl">
                        <a:srgbClr val="DDDDDD"/>
                      </a:outerShdw>
                    </a:effectLst>
                    <a:latin typeface="Times" charset="0"/>
                  </a:rPr>
                  <a:t>proteins</a:t>
                </a:r>
              </a:p>
            </p:txBody>
          </p:sp>
        </p:grpSp>
        <p:sp>
          <p:nvSpPr>
            <p:cNvPr id="19" name="Rectangle 41"/>
            <p:cNvSpPr>
              <a:spLocks noChangeArrowheads="1"/>
            </p:cNvSpPr>
            <p:nvPr/>
          </p:nvSpPr>
          <p:spPr bwMode="auto">
            <a:xfrm>
              <a:off x="2599" y="3328"/>
              <a:ext cx="864" cy="213"/>
            </a:xfrm>
            <a:prstGeom prst="rect">
              <a:avLst/>
            </a:prstGeom>
            <a:noFill/>
            <a:ln w="12700">
              <a:noFill/>
              <a:miter lim="800000"/>
              <a:headEnd/>
              <a:tailEnd/>
            </a:ln>
          </p:spPr>
          <p:txBody>
            <a:bodyPr wrap="square">
              <a:prstTxWarp prst="textNoShape">
                <a:avLst/>
              </a:prstTxWarp>
              <a:spAutoFit/>
            </a:bodyPr>
            <a:lstStyle/>
            <a:p>
              <a:r>
                <a:rPr lang="en-US" dirty="0" err="1" smtClean="0"/>
                <a:t>transcriptome</a:t>
              </a:r>
              <a:endParaRPr lang="en-US" dirty="0"/>
            </a:p>
          </p:txBody>
        </p:sp>
      </p:grpSp>
      <p:sp>
        <p:nvSpPr>
          <p:cNvPr id="50" name="TextBox 49"/>
          <p:cNvSpPr txBox="1"/>
          <p:nvPr/>
        </p:nvSpPr>
        <p:spPr>
          <a:xfrm>
            <a:off x="3429000" y="1295400"/>
            <a:ext cx="1432842" cy="369332"/>
          </a:xfrm>
          <a:prstGeom prst="rect">
            <a:avLst/>
          </a:prstGeom>
          <a:noFill/>
        </p:spPr>
        <p:txBody>
          <a:bodyPr wrap="none" rtlCol="0">
            <a:spAutoFit/>
          </a:bodyPr>
          <a:lstStyle/>
          <a:p>
            <a:r>
              <a:rPr lang="en-US" sz="1800" i="1" dirty="0" smtClean="0">
                <a:latin typeface="Comic Sans MS"/>
                <a:cs typeface="Comic Sans MS"/>
              </a:rPr>
              <a:t>translation</a:t>
            </a:r>
            <a:endParaRPr lang="en-US" sz="1800" i="1" dirty="0">
              <a:latin typeface="Comic Sans MS"/>
              <a:cs typeface="Comic Sans MS"/>
            </a:endParaRPr>
          </a:p>
        </p:txBody>
      </p:sp>
      <p:pic>
        <p:nvPicPr>
          <p:cNvPr id="16" name="Picture 4" descr="Life8e-Fig-03-07-1RL"/>
          <p:cNvPicPr>
            <a:picLocks noChangeAspect="1" noChangeArrowheads="1"/>
          </p:cNvPicPr>
          <p:nvPr/>
        </p:nvPicPr>
        <p:blipFill>
          <a:blip r:embed="rId2"/>
          <a:srcRect t="14286" b="28571"/>
          <a:stretch>
            <a:fillRect/>
          </a:stretch>
        </p:blipFill>
        <p:spPr bwMode="auto">
          <a:xfrm>
            <a:off x="1600200" y="2286000"/>
            <a:ext cx="5764213" cy="2477606"/>
          </a:xfrm>
          <a:prstGeom prst="rect">
            <a:avLst/>
          </a:prstGeom>
          <a:noFill/>
          <a:ln w="9525">
            <a:noFill/>
            <a:miter lim="800000"/>
            <a:headEnd/>
            <a:tailEnd/>
          </a:ln>
          <a:effectLst/>
        </p:spPr>
      </p:pic>
      <p:grpSp>
        <p:nvGrpSpPr>
          <p:cNvPr id="18" name="Group 17"/>
          <p:cNvGrpSpPr/>
          <p:nvPr/>
        </p:nvGrpSpPr>
        <p:grpSpPr>
          <a:xfrm>
            <a:off x="609600" y="4519422"/>
            <a:ext cx="7059613" cy="2189470"/>
            <a:chOff x="609600" y="4519422"/>
            <a:chExt cx="7059613" cy="2189470"/>
          </a:xfrm>
        </p:grpSpPr>
        <p:pic>
          <p:nvPicPr>
            <p:cNvPr id="17" name="Picture 4" descr="Life8e-Fig-03-07-2RL"/>
            <p:cNvPicPr>
              <a:picLocks noChangeAspect="1" noChangeArrowheads="1"/>
            </p:cNvPicPr>
            <p:nvPr/>
          </p:nvPicPr>
          <p:blipFill>
            <a:blip r:embed="rId3"/>
            <a:srcRect t="22857" b="28571"/>
            <a:stretch>
              <a:fillRect/>
            </a:stretch>
          </p:blipFill>
          <p:spPr bwMode="auto">
            <a:xfrm>
              <a:off x="1676400" y="4519422"/>
              <a:ext cx="5992813" cy="2189470"/>
            </a:xfrm>
            <a:prstGeom prst="rect">
              <a:avLst/>
            </a:prstGeom>
            <a:noFill/>
            <a:ln w="9525">
              <a:noFill/>
              <a:miter lim="800000"/>
              <a:headEnd/>
              <a:tailEnd/>
            </a:ln>
            <a:effectLst/>
          </p:spPr>
        </p:pic>
        <p:sp>
          <p:nvSpPr>
            <p:cNvPr id="15" name="TextBox 14"/>
            <p:cNvSpPr txBox="1"/>
            <p:nvPr/>
          </p:nvSpPr>
          <p:spPr>
            <a:xfrm>
              <a:off x="609600" y="5410200"/>
              <a:ext cx="662261" cy="338554"/>
            </a:xfrm>
            <a:prstGeom prst="rect">
              <a:avLst/>
            </a:prstGeom>
            <a:noFill/>
          </p:spPr>
          <p:txBody>
            <a:bodyPr wrap="none" rtlCol="0">
              <a:spAutoFit/>
            </a:bodyPr>
            <a:lstStyle/>
            <a:p>
              <a:r>
                <a:rPr lang="en-US" b="1" i="1" dirty="0" smtClean="0"/>
                <a:t>local</a:t>
              </a:r>
              <a:endParaRPr lang="en-US" b="1" i="1" dirty="0"/>
            </a:p>
          </p:txBody>
        </p:sp>
      </p:gr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a:grpSpLocks/>
          </p:cNvGrpSpPr>
          <p:nvPr/>
        </p:nvGrpSpPr>
        <p:grpSpPr bwMode="auto">
          <a:xfrm>
            <a:off x="2362659" y="152400"/>
            <a:ext cx="6628942" cy="396876"/>
            <a:chOff x="1521" y="30"/>
            <a:chExt cx="2894" cy="250"/>
          </a:xfrm>
        </p:grpSpPr>
        <p:sp>
          <p:nvSpPr>
            <p:cNvPr id="4"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5"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9" name="Rectangle 3"/>
          <p:cNvSpPr>
            <a:spLocks noChangeArrowheads="1"/>
          </p:cNvSpPr>
          <p:nvPr/>
        </p:nvSpPr>
        <p:spPr bwMode="auto">
          <a:xfrm>
            <a:off x="381000" y="533400"/>
            <a:ext cx="8096465" cy="397545"/>
          </a:xfrm>
          <a:prstGeom prst="rect">
            <a:avLst/>
          </a:prstGeom>
          <a:noFill/>
          <a:ln w="12700">
            <a:noFill/>
            <a:miter lim="800000"/>
            <a:headEnd/>
            <a:tailEnd/>
          </a:ln>
        </p:spPr>
        <p:txBody>
          <a:bodyPr wrap="none" lIns="90487" tIns="44450" rIns="90487" bIns="44450">
            <a:prstTxWarp prst="textNoShape">
              <a:avLst/>
            </a:prstTxWarp>
            <a:spAutoFit/>
          </a:bodyPr>
          <a:lstStyle/>
          <a:p>
            <a:pPr algn="ctr"/>
            <a:r>
              <a:rPr lang="en-US" sz="2000" i="1" dirty="0" smtClean="0">
                <a:latin typeface="Apple Casual"/>
                <a:cs typeface="Apple Casual"/>
              </a:rPr>
              <a:t>Must have some basic understanding of relevant biological system!</a:t>
            </a:r>
          </a:p>
        </p:txBody>
      </p:sp>
      <p:grpSp>
        <p:nvGrpSpPr>
          <p:cNvPr id="3" name="Group 52"/>
          <p:cNvGrpSpPr>
            <a:grpSpLocks/>
          </p:cNvGrpSpPr>
          <p:nvPr/>
        </p:nvGrpSpPr>
        <p:grpSpPr bwMode="auto">
          <a:xfrm>
            <a:off x="685800" y="1066800"/>
            <a:ext cx="2847974" cy="1252537"/>
            <a:chOff x="2503" y="3328"/>
            <a:chExt cx="1794" cy="789"/>
          </a:xfrm>
        </p:grpSpPr>
        <p:sp>
          <p:nvSpPr>
            <p:cNvPr id="44" name="Rectangle 41"/>
            <p:cNvSpPr>
              <a:spLocks noChangeArrowheads="1"/>
            </p:cNvSpPr>
            <p:nvPr/>
          </p:nvSpPr>
          <p:spPr bwMode="auto">
            <a:xfrm>
              <a:off x="2503" y="3738"/>
              <a:ext cx="970" cy="330"/>
            </a:xfrm>
            <a:prstGeom prst="rect">
              <a:avLst/>
            </a:prstGeom>
            <a:noFill/>
            <a:ln w="12700">
              <a:noFill/>
              <a:miter lim="800000"/>
              <a:headEnd/>
              <a:tailEnd/>
            </a:ln>
          </p:spPr>
          <p:txBody>
            <a:bodyPr wrap="none">
              <a:prstTxWarp prst="textNoShape">
                <a:avLst/>
              </a:prstTxWarp>
              <a:spAutoFit/>
            </a:bodyPr>
            <a:lstStyle/>
            <a:p>
              <a:r>
                <a:rPr lang="en-US"/>
                <a:t>proteome</a:t>
              </a:r>
            </a:p>
          </p:txBody>
        </p:sp>
        <p:sp>
          <p:nvSpPr>
            <p:cNvPr id="45" name="Line 42"/>
            <p:cNvSpPr>
              <a:spLocks noChangeShapeType="1"/>
            </p:cNvSpPr>
            <p:nvPr/>
          </p:nvSpPr>
          <p:spPr bwMode="auto">
            <a:xfrm>
              <a:off x="2978" y="3534"/>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nvGrpSpPr>
            <p:cNvPr id="6" name="Group 47"/>
            <p:cNvGrpSpPr>
              <a:grpSpLocks/>
            </p:cNvGrpSpPr>
            <p:nvPr/>
          </p:nvGrpSpPr>
          <p:grpSpPr bwMode="auto">
            <a:xfrm>
              <a:off x="3506" y="3328"/>
              <a:ext cx="791" cy="789"/>
              <a:chOff x="3506" y="3482"/>
              <a:chExt cx="791" cy="789"/>
            </a:xfrm>
          </p:grpSpPr>
          <p:sp>
            <p:nvSpPr>
              <p:cNvPr id="47" name="AutoShape 45"/>
              <p:cNvSpPr>
                <a:spLocks noChangeArrowheads="1"/>
              </p:cNvSpPr>
              <p:nvPr/>
            </p:nvSpPr>
            <p:spPr bwMode="auto">
              <a:xfrm>
                <a:off x="3650" y="3482"/>
                <a:ext cx="534" cy="545"/>
              </a:xfrm>
              <a:prstGeom prst="curvedLeftArrow">
                <a:avLst>
                  <a:gd name="adj1" fmla="val 20412"/>
                  <a:gd name="adj2" fmla="val 40824"/>
                  <a:gd name="adj3" fmla="val 33333"/>
                </a:avLst>
              </a:prstGeom>
              <a:solidFill>
                <a:srgbClr val="0000FF"/>
              </a:solidFill>
              <a:ln w="12700">
                <a:solidFill>
                  <a:schemeClr val="tx1"/>
                </a:solidFill>
                <a:miter lim="800000"/>
                <a:headEnd/>
                <a:tailEnd/>
              </a:ln>
            </p:spPr>
            <p:txBody>
              <a:bodyPr wrap="none" anchor="ctr">
                <a:prstTxWarp prst="textNoShape">
                  <a:avLst/>
                </a:prstTxWarp>
              </a:bodyPr>
              <a:lstStyle/>
              <a:p>
                <a:endParaRPr lang="en-US"/>
              </a:p>
            </p:txBody>
          </p:sp>
          <p:sp>
            <p:nvSpPr>
              <p:cNvPr id="48" name="Rectangle 46"/>
              <p:cNvSpPr>
                <a:spLocks noChangeArrowheads="1"/>
              </p:cNvSpPr>
              <p:nvPr/>
            </p:nvSpPr>
            <p:spPr bwMode="auto">
              <a:xfrm>
                <a:off x="3506" y="3980"/>
                <a:ext cx="791" cy="291"/>
              </a:xfrm>
              <a:prstGeom prst="rect">
                <a:avLst/>
              </a:prstGeom>
              <a:noFill/>
              <a:ln w="12700">
                <a:noFill/>
                <a:miter lim="800000"/>
                <a:headEnd/>
                <a:tailEnd/>
              </a:ln>
              <a:effectLst/>
            </p:spPr>
            <p:txBody>
              <a:bodyPr wrap="none">
                <a:prstTxWarp prst="textNoShape">
                  <a:avLst/>
                </a:prstTxWarp>
                <a:spAutoFit/>
              </a:bodyPr>
              <a:lstStyle/>
              <a:p>
                <a:pPr>
                  <a:defRPr/>
                </a:pPr>
                <a:r>
                  <a:rPr lang="en-US" sz="2400" b="1" dirty="0">
                    <a:solidFill>
                      <a:srgbClr val="0000FF"/>
                    </a:solidFill>
                    <a:effectLst>
                      <a:outerShdw blurRad="38100" dist="38100" dir="2700000" algn="tl">
                        <a:srgbClr val="DDDDDD"/>
                      </a:outerShdw>
                    </a:effectLst>
                    <a:latin typeface="Times" charset="0"/>
                  </a:rPr>
                  <a:t>proteins</a:t>
                </a:r>
              </a:p>
            </p:txBody>
          </p:sp>
        </p:grpSp>
      </p:grpSp>
      <p:sp>
        <p:nvSpPr>
          <p:cNvPr id="50" name="TextBox 49"/>
          <p:cNvSpPr txBox="1"/>
          <p:nvPr/>
        </p:nvSpPr>
        <p:spPr>
          <a:xfrm>
            <a:off x="3429000" y="1295400"/>
            <a:ext cx="1432842" cy="369332"/>
          </a:xfrm>
          <a:prstGeom prst="rect">
            <a:avLst/>
          </a:prstGeom>
          <a:noFill/>
        </p:spPr>
        <p:txBody>
          <a:bodyPr wrap="none" rtlCol="0">
            <a:spAutoFit/>
          </a:bodyPr>
          <a:lstStyle/>
          <a:p>
            <a:r>
              <a:rPr lang="en-US" sz="1800" i="1" dirty="0" smtClean="0">
                <a:latin typeface="Comic Sans MS"/>
                <a:cs typeface="Comic Sans MS"/>
              </a:rPr>
              <a:t>translation</a:t>
            </a:r>
            <a:endParaRPr lang="en-US" sz="1800" i="1" dirty="0">
              <a:latin typeface="Comic Sans MS"/>
              <a:cs typeface="Comic Sans MS"/>
            </a:endParaRPr>
          </a:p>
        </p:txBody>
      </p:sp>
      <p:pic>
        <p:nvPicPr>
          <p:cNvPr id="15" name="Picture 4" descr="Life8e-Fig-03-07-3RL"/>
          <p:cNvPicPr>
            <a:picLocks noChangeAspect="1" noChangeArrowheads="1"/>
          </p:cNvPicPr>
          <p:nvPr/>
        </p:nvPicPr>
        <p:blipFill>
          <a:blip r:embed="rId2"/>
          <a:srcRect t="14286" b="25714"/>
          <a:stretch>
            <a:fillRect/>
          </a:stretch>
        </p:blipFill>
        <p:spPr bwMode="auto">
          <a:xfrm>
            <a:off x="1676400" y="3048000"/>
            <a:ext cx="5940425" cy="2626590"/>
          </a:xfrm>
          <a:prstGeom prst="rect">
            <a:avLst/>
          </a:prstGeom>
          <a:noFill/>
          <a:ln w="9525">
            <a:noFill/>
            <a:miter lim="800000"/>
            <a:headEnd/>
            <a:tailEnd/>
          </a:ln>
          <a:effectLst/>
        </p:spPr>
      </p:pic>
      <p:sp>
        <p:nvSpPr>
          <p:cNvPr id="18" name="Rectangle 17"/>
          <p:cNvSpPr/>
          <p:nvPr/>
        </p:nvSpPr>
        <p:spPr>
          <a:xfrm>
            <a:off x="4038600" y="5943600"/>
            <a:ext cx="1906291" cy="584776"/>
          </a:xfrm>
          <a:prstGeom prst="rect">
            <a:avLst/>
          </a:prstGeom>
        </p:spPr>
        <p:txBody>
          <a:bodyPr wrap="none">
            <a:spAutoFit/>
          </a:bodyPr>
          <a:lstStyle/>
          <a:p>
            <a:r>
              <a:rPr lang="en-US" sz="3200" i="1" dirty="0" smtClean="0">
                <a:latin typeface="Comic Sans MS"/>
                <a:cs typeface="Comic Sans MS"/>
              </a:rPr>
              <a:t>Activity!</a:t>
            </a:r>
            <a:endParaRPr lang="en-US" sz="3200" dirty="0">
              <a:latin typeface="Comic Sans MS"/>
              <a:cs typeface="Comic Sans MS"/>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a:spLocks noChangeArrowheads="1"/>
          </p:cNvSpPr>
          <p:nvPr/>
        </p:nvSpPr>
        <p:spPr bwMode="auto">
          <a:xfrm>
            <a:off x="1600200" y="990600"/>
            <a:ext cx="4863510" cy="705321"/>
          </a:xfrm>
          <a:prstGeom prst="rect">
            <a:avLst/>
          </a:prstGeom>
          <a:noFill/>
          <a:ln w="12700">
            <a:noFill/>
            <a:miter lim="800000"/>
            <a:headEnd/>
            <a:tailEnd/>
          </a:ln>
        </p:spPr>
        <p:txBody>
          <a:bodyPr wrap="none" lIns="90487" tIns="44450" rIns="90487" bIns="44450">
            <a:prstTxWarp prst="textNoShape">
              <a:avLst/>
            </a:prstTxWarp>
            <a:spAutoFit/>
          </a:bodyPr>
          <a:lstStyle/>
          <a:p>
            <a:pPr algn="ctr"/>
            <a:r>
              <a:rPr lang="en-US" sz="2000" i="1" dirty="0" smtClean="0">
                <a:latin typeface="Apple Casual"/>
                <a:cs typeface="Apple Casual"/>
              </a:rPr>
              <a:t>Must have some basic understanding of </a:t>
            </a:r>
          </a:p>
          <a:p>
            <a:pPr algn="ctr"/>
            <a:r>
              <a:rPr lang="en-US" sz="2000" i="1" dirty="0" smtClean="0">
                <a:latin typeface="Apple Casual"/>
                <a:cs typeface="Apple Casual"/>
              </a:rPr>
              <a:t>relevant biological </a:t>
            </a:r>
            <a:r>
              <a:rPr lang="en-US" sz="2000" i="1" dirty="0" smtClean="0">
                <a:solidFill>
                  <a:srgbClr val="FF0000"/>
                </a:solidFill>
                <a:latin typeface="Apple Casual"/>
                <a:cs typeface="Apple Casual"/>
              </a:rPr>
              <a:t>system </a:t>
            </a:r>
            <a:r>
              <a:rPr lang="en-US" sz="2000" i="1" dirty="0" smtClean="0">
                <a:latin typeface="Apple Casual"/>
                <a:cs typeface="Apple Casual"/>
              </a:rPr>
              <a:t>!</a:t>
            </a:r>
          </a:p>
          <a:p>
            <a:pPr algn="ctr"/>
            <a:endParaRPr lang="en-US" sz="2000" i="1" dirty="0">
              <a:latin typeface="Apple Casual"/>
              <a:cs typeface="Apple Casual"/>
            </a:endParaRPr>
          </a:p>
        </p:txBody>
      </p:sp>
      <p:sp>
        <p:nvSpPr>
          <p:cNvPr id="3" name="Rectangle 8"/>
          <p:cNvSpPr>
            <a:spLocks noChangeArrowheads="1"/>
          </p:cNvSpPr>
          <p:nvPr/>
        </p:nvSpPr>
        <p:spPr bwMode="auto">
          <a:xfrm>
            <a:off x="457200" y="457200"/>
            <a:ext cx="1745093" cy="520655"/>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dirty="0">
                <a:effectLst>
                  <a:outerShdw blurRad="38100" dist="38100" dir="2700000" algn="tl">
                    <a:srgbClr val="DDDDDD"/>
                  </a:outerShdw>
                </a:effectLst>
                <a:latin typeface="Comic Sans MS" charset="0"/>
              </a:rPr>
              <a:t>Genotype</a:t>
            </a:r>
          </a:p>
        </p:txBody>
      </p:sp>
      <p:sp>
        <p:nvSpPr>
          <p:cNvPr id="4" name="Rectangle 9"/>
          <p:cNvSpPr>
            <a:spLocks noChangeArrowheads="1"/>
          </p:cNvSpPr>
          <p:nvPr/>
        </p:nvSpPr>
        <p:spPr bwMode="auto">
          <a:xfrm>
            <a:off x="380999" y="6180138"/>
            <a:ext cx="1895350" cy="520655"/>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a:effectLst>
                  <a:outerShdw blurRad="38100" dist="38100" dir="2700000" algn="tl">
                    <a:srgbClr val="DDDDDD"/>
                  </a:outerShdw>
                </a:effectLst>
                <a:latin typeface="Comic Sans MS" charset="0"/>
              </a:rPr>
              <a:t>Phenotype</a:t>
            </a:r>
          </a:p>
        </p:txBody>
      </p:sp>
      <p:sp>
        <p:nvSpPr>
          <p:cNvPr id="5" name="Line 10"/>
          <p:cNvSpPr>
            <a:spLocks noChangeShapeType="1"/>
          </p:cNvSpPr>
          <p:nvPr/>
        </p:nvSpPr>
        <p:spPr bwMode="auto">
          <a:xfrm flipH="1">
            <a:off x="1162050" y="993774"/>
            <a:ext cx="1588" cy="4841875"/>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6" name="Rectangle 11"/>
          <p:cNvSpPr>
            <a:spLocks noChangeArrowheads="1"/>
          </p:cNvSpPr>
          <p:nvPr/>
        </p:nvSpPr>
        <p:spPr bwMode="auto">
          <a:xfrm>
            <a:off x="169863" y="2847975"/>
            <a:ext cx="2273057" cy="520655"/>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b="1">
                <a:solidFill>
                  <a:srgbClr val="000080"/>
                </a:solidFill>
                <a:effectLst>
                  <a:outerShdw blurRad="38100" dist="38100" dir="2700000" algn="tl">
                    <a:srgbClr val="DDDDDD"/>
                  </a:outerShdw>
                </a:effectLst>
                <a:latin typeface="Comic Sans MS" charset="0"/>
              </a:rPr>
              <a:t>Environment</a:t>
            </a:r>
          </a:p>
        </p:txBody>
      </p:sp>
      <p:grpSp>
        <p:nvGrpSpPr>
          <p:cNvPr id="7" name="Group 49"/>
          <p:cNvGrpSpPr>
            <a:grpSpLocks/>
          </p:cNvGrpSpPr>
          <p:nvPr/>
        </p:nvGrpSpPr>
        <p:grpSpPr bwMode="auto">
          <a:xfrm>
            <a:off x="6507165" y="152400"/>
            <a:ext cx="962026" cy="1279525"/>
            <a:chOff x="2672" y="1251"/>
            <a:chExt cx="606" cy="806"/>
          </a:xfrm>
        </p:grpSpPr>
        <p:sp>
          <p:nvSpPr>
            <p:cNvPr id="8" name="Line 4"/>
            <p:cNvSpPr>
              <a:spLocks noChangeShapeType="1"/>
            </p:cNvSpPr>
            <p:nvPr/>
          </p:nvSpPr>
          <p:spPr bwMode="auto">
            <a:xfrm flipH="1">
              <a:off x="2962" y="1538"/>
              <a:ext cx="0" cy="202"/>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9" name="Rectangle 18"/>
            <p:cNvSpPr>
              <a:spLocks noChangeArrowheads="1"/>
            </p:cNvSpPr>
            <p:nvPr/>
          </p:nvSpPr>
          <p:spPr bwMode="auto">
            <a:xfrm>
              <a:off x="2672" y="1251"/>
              <a:ext cx="606" cy="330"/>
            </a:xfrm>
            <a:prstGeom prst="rect">
              <a:avLst/>
            </a:prstGeom>
            <a:noFill/>
            <a:ln w="12700">
              <a:noFill/>
              <a:miter lim="800000"/>
              <a:headEnd/>
              <a:tailEnd/>
            </a:ln>
          </p:spPr>
          <p:txBody>
            <a:bodyPr wrap="none">
              <a:prstTxWarp prst="textNoShape">
                <a:avLst/>
              </a:prstTxWarp>
              <a:spAutoFit/>
            </a:bodyPr>
            <a:lstStyle/>
            <a:p>
              <a:r>
                <a:rPr lang="en-US" dirty="0"/>
                <a:t>DNA</a:t>
              </a:r>
            </a:p>
          </p:txBody>
        </p:sp>
        <p:sp>
          <p:nvSpPr>
            <p:cNvPr id="10" name="Rectangle 19"/>
            <p:cNvSpPr>
              <a:spLocks noChangeArrowheads="1"/>
            </p:cNvSpPr>
            <p:nvPr/>
          </p:nvSpPr>
          <p:spPr bwMode="auto">
            <a:xfrm>
              <a:off x="2705" y="1727"/>
              <a:ext cx="543" cy="330"/>
            </a:xfrm>
            <a:prstGeom prst="rect">
              <a:avLst/>
            </a:prstGeom>
            <a:noFill/>
            <a:ln w="12700">
              <a:noFill/>
              <a:miter lim="800000"/>
              <a:headEnd/>
              <a:tailEnd/>
            </a:ln>
          </p:spPr>
          <p:txBody>
            <a:bodyPr wrap="none">
              <a:prstTxWarp prst="textNoShape">
                <a:avLst/>
              </a:prstTxWarp>
              <a:spAutoFit/>
            </a:bodyPr>
            <a:lstStyle/>
            <a:p>
              <a:r>
                <a:rPr lang="en-US" dirty="0"/>
                <a:t>gene</a:t>
              </a:r>
            </a:p>
          </p:txBody>
        </p:sp>
      </p:grpSp>
      <p:grpSp>
        <p:nvGrpSpPr>
          <p:cNvPr id="11" name="Group 54"/>
          <p:cNvGrpSpPr>
            <a:grpSpLocks/>
          </p:cNvGrpSpPr>
          <p:nvPr/>
        </p:nvGrpSpPr>
        <p:grpSpPr bwMode="auto">
          <a:xfrm>
            <a:off x="6202362" y="5338767"/>
            <a:ext cx="1514475" cy="1106488"/>
            <a:chOff x="2480" y="4518"/>
            <a:chExt cx="954" cy="697"/>
          </a:xfrm>
        </p:grpSpPr>
        <p:sp>
          <p:nvSpPr>
            <p:cNvPr id="12" name="Line 7"/>
            <p:cNvSpPr>
              <a:spLocks noChangeShapeType="1"/>
            </p:cNvSpPr>
            <p:nvPr/>
          </p:nvSpPr>
          <p:spPr bwMode="auto">
            <a:xfrm>
              <a:off x="2972" y="4518"/>
              <a:ext cx="0" cy="416"/>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13" name="Rectangle 22"/>
            <p:cNvSpPr>
              <a:spLocks noChangeArrowheads="1"/>
            </p:cNvSpPr>
            <p:nvPr/>
          </p:nvSpPr>
          <p:spPr bwMode="auto">
            <a:xfrm>
              <a:off x="2480" y="4885"/>
              <a:ext cx="954" cy="330"/>
            </a:xfrm>
            <a:prstGeom prst="rect">
              <a:avLst/>
            </a:prstGeom>
            <a:noFill/>
            <a:ln w="12700">
              <a:noFill/>
              <a:miter lim="800000"/>
              <a:headEnd/>
              <a:tailEnd/>
            </a:ln>
          </p:spPr>
          <p:txBody>
            <a:bodyPr wrap="none">
              <a:prstTxWarp prst="textNoShape">
                <a:avLst/>
              </a:prstTxWarp>
              <a:spAutoFit/>
            </a:bodyPr>
            <a:lstStyle/>
            <a:p>
              <a:r>
                <a:rPr lang="en-US"/>
                <a:t>organism</a:t>
              </a:r>
            </a:p>
          </p:txBody>
        </p:sp>
      </p:grpSp>
      <p:grpSp>
        <p:nvGrpSpPr>
          <p:cNvPr id="14" name="Group 50"/>
          <p:cNvGrpSpPr>
            <a:grpSpLocks/>
          </p:cNvGrpSpPr>
          <p:nvPr/>
        </p:nvGrpSpPr>
        <p:grpSpPr bwMode="auto">
          <a:xfrm>
            <a:off x="6032500" y="1404938"/>
            <a:ext cx="2039938" cy="1530350"/>
            <a:chOff x="2373" y="2040"/>
            <a:chExt cx="1285" cy="964"/>
          </a:xfrm>
        </p:grpSpPr>
        <p:sp>
          <p:nvSpPr>
            <p:cNvPr id="15" name="Line 5"/>
            <p:cNvSpPr>
              <a:spLocks noChangeShapeType="1"/>
            </p:cNvSpPr>
            <p:nvPr/>
          </p:nvSpPr>
          <p:spPr bwMode="auto">
            <a:xfrm>
              <a:off x="2972" y="2040"/>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16" name="Rectangle 20"/>
            <p:cNvSpPr>
              <a:spLocks noChangeArrowheads="1"/>
            </p:cNvSpPr>
            <p:nvPr/>
          </p:nvSpPr>
          <p:spPr bwMode="auto">
            <a:xfrm>
              <a:off x="2373" y="2205"/>
              <a:ext cx="1285" cy="330"/>
            </a:xfrm>
            <a:prstGeom prst="rect">
              <a:avLst/>
            </a:prstGeom>
            <a:noFill/>
            <a:ln w="12700">
              <a:noFill/>
              <a:miter lim="800000"/>
              <a:headEnd/>
              <a:tailEnd/>
            </a:ln>
          </p:spPr>
          <p:txBody>
            <a:bodyPr wrap="none">
              <a:prstTxWarp prst="textNoShape">
                <a:avLst/>
              </a:prstTxWarp>
              <a:spAutoFit/>
            </a:bodyPr>
            <a:lstStyle/>
            <a:p>
              <a:r>
                <a:rPr lang="en-US"/>
                <a:t>chromosome</a:t>
              </a:r>
            </a:p>
          </p:txBody>
        </p:sp>
        <p:sp>
          <p:nvSpPr>
            <p:cNvPr id="17" name="Rectangle 37"/>
            <p:cNvSpPr>
              <a:spLocks noChangeArrowheads="1"/>
            </p:cNvSpPr>
            <p:nvPr/>
          </p:nvSpPr>
          <p:spPr bwMode="auto">
            <a:xfrm>
              <a:off x="2554" y="2674"/>
              <a:ext cx="832" cy="330"/>
            </a:xfrm>
            <a:prstGeom prst="rect">
              <a:avLst/>
            </a:prstGeom>
            <a:noFill/>
            <a:ln w="12700">
              <a:noFill/>
              <a:miter lim="800000"/>
              <a:headEnd/>
              <a:tailEnd/>
            </a:ln>
          </p:spPr>
          <p:txBody>
            <a:bodyPr wrap="none">
              <a:prstTxWarp prst="textNoShape">
                <a:avLst/>
              </a:prstTxWarp>
              <a:spAutoFit/>
            </a:bodyPr>
            <a:lstStyle/>
            <a:p>
              <a:r>
                <a:rPr lang="en-US"/>
                <a:t>genome</a:t>
              </a:r>
            </a:p>
          </p:txBody>
        </p:sp>
        <p:sp>
          <p:nvSpPr>
            <p:cNvPr id="18" name="Line 38"/>
            <p:cNvSpPr>
              <a:spLocks noChangeShapeType="1"/>
            </p:cNvSpPr>
            <p:nvPr/>
          </p:nvSpPr>
          <p:spPr bwMode="auto">
            <a:xfrm>
              <a:off x="2972" y="2539"/>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grpSp>
        <p:nvGrpSpPr>
          <p:cNvPr id="19" name="Group 51"/>
          <p:cNvGrpSpPr>
            <a:grpSpLocks/>
          </p:cNvGrpSpPr>
          <p:nvPr/>
        </p:nvGrpSpPr>
        <p:grpSpPr bwMode="auto">
          <a:xfrm>
            <a:off x="5946775" y="2220916"/>
            <a:ext cx="3197225" cy="1500188"/>
            <a:chOff x="2319" y="2554"/>
            <a:chExt cx="2014" cy="945"/>
          </a:xfrm>
        </p:grpSpPr>
        <p:grpSp>
          <p:nvGrpSpPr>
            <p:cNvPr id="20" name="Group 43"/>
            <p:cNvGrpSpPr>
              <a:grpSpLocks/>
            </p:cNvGrpSpPr>
            <p:nvPr/>
          </p:nvGrpSpPr>
          <p:grpSpPr bwMode="auto">
            <a:xfrm>
              <a:off x="3617" y="2554"/>
              <a:ext cx="716" cy="773"/>
              <a:chOff x="3639" y="2730"/>
              <a:chExt cx="716" cy="773"/>
            </a:xfrm>
          </p:grpSpPr>
          <p:sp>
            <p:nvSpPr>
              <p:cNvPr id="23" name="AutoShape 23"/>
              <p:cNvSpPr>
                <a:spLocks noChangeArrowheads="1"/>
              </p:cNvSpPr>
              <p:nvPr/>
            </p:nvSpPr>
            <p:spPr bwMode="auto">
              <a:xfrm>
                <a:off x="3639" y="2958"/>
                <a:ext cx="534" cy="545"/>
              </a:xfrm>
              <a:prstGeom prst="curvedLeftArrow">
                <a:avLst>
                  <a:gd name="adj1" fmla="val 20412"/>
                  <a:gd name="adj2" fmla="val 40824"/>
                  <a:gd name="adj3" fmla="val 33333"/>
                </a:avLst>
              </a:prstGeom>
              <a:solidFill>
                <a:srgbClr val="FF0000"/>
              </a:solidFill>
              <a:ln w="12700">
                <a:solidFill>
                  <a:schemeClr val="tx1"/>
                </a:solidFill>
                <a:miter lim="800000"/>
                <a:headEnd/>
                <a:tailEnd/>
              </a:ln>
            </p:spPr>
            <p:txBody>
              <a:bodyPr wrap="none" anchor="ctr">
                <a:prstTxWarp prst="textNoShape">
                  <a:avLst/>
                </a:prstTxWarp>
              </a:bodyPr>
              <a:lstStyle/>
              <a:p>
                <a:endParaRPr lang="en-US"/>
              </a:p>
            </p:txBody>
          </p:sp>
          <p:sp>
            <p:nvSpPr>
              <p:cNvPr id="24" name="Rectangle 24"/>
              <p:cNvSpPr>
                <a:spLocks noChangeArrowheads="1"/>
              </p:cNvSpPr>
              <p:nvPr/>
            </p:nvSpPr>
            <p:spPr bwMode="auto">
              <a:xfrm>
                <a:off x="3649" y="2730"/>
                <a:ext cx="706" cy="291"/>
              </a:xfrm>
              <a:prstGeom prst="rect">
                <a:avLst/>
              </a:prstGeom>
              <a:noFill/>
              <a:ln w="12700">
                <a:noFill/>
                <a:miter lim="800000"/>
                <a:headEnd/>
                <a:tailEnd/>
              </a:ln>
              <a:effectLst/>
            </p:spPr>
            <p:txBody>
              <a:bodyPr wrap="none">
                <a:prstTxWarp prst="textNoShape">
                  <a:avLst/>
                </a:prstTxWarp>
                <a:spAutoFit/>
              </a:bodyPr>
              <a:lstStyle/>
              <a:p>
                <a:pPr>
                  <a:defRPr/>
                </a:pPr>
                <a:r>
                  <a:rPr lang="en-US" sz="2400" b="1" dirty="0">
                    <a:solidFill>
                      <a:srgbClr val="FF0000"/>
                    </a:solidFill>
                    <a:effectLst>
                      <a:outerShdw blurRad="38100" dist="38100" dir="2700000" algn="tl">
                        <a:srgbClr val="DDDDDD"/>
                      </a:outerShdw>
                    </a:effectLst>
                    <a:latin typeface="Times" charset="0"/>
                  </a:rPr>
                  <a:t>mRNA</a:t>
                </a:r>
              </a:p>
            </p:txBody>
          </p:sp>
        </p:grpSp>
        <p:sp>
          <p:nvSpPr>
            <p:cNvPr id="21" name="Rectangle 39"/>
            <p:cNvSpPr>
              <a:spLocks noChangeArrowheads="1"/>
            </p:cNvSpPr>
            <p:nvPr/>
          </p:nvSpPr>
          <p:spPr bwMode="auto">
            <a:xfrm>
              <a:off x="2319" y="3169"/>
              <a:ext cx="1360" cy="330"/>
            </a:xfrm>
            <a:prstGeom prst="rect">
              <a:avLst/>
            </a:prstGeom>
            <a:noFill/>
            <a:ln w="12700">
              <a:noFill/>
              <a:miter lim="800000"/>
              <a:headEnd/>
              <a:tailEnd/>
            </a:ln>
          </p:spPr>
          <p:txBody>
            <a:bodyPr wrap="none">
              <a:prstTxWarp prst="textNoShape">
                <a:avLst/>
              </a:prstTxWarp>
              <a:spAutoFit/>
            </a:bodyPr>
            <a:lstStyle/>
            <a:p>
              <a:r>
                <a:rPr lang="en-US" dirty="0" err="1"/>
                <a:t>transcriptome</a:t>
              </a:r>
              <a:endParaRPr lang="en-US" dirty="0"/>
            </a:p>
          </p:txBody>
        </p:sp>
        <p:sp>
          <p:nvSpPr>
            <p:cNvPr id="22" name="Line 40"/>
            <p:cNvSpPr>
              <a:spLocks noChangeShapeType="1"/>
            </p:cNvSpPr>
            <p:nvPr/>
          </p:nvSpPr>
          <p:spPr bwMode="auto">
            <a:xfrm>
              <a:off x="2981" y="3009"/>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grpSp>
        <p:nvGrpSpPr>
          <p:cNvPr id="25" name="Group 52"/>
          <p:cNvGrpSpPr>
            <a:grpSpLocks/>
          </p:cNvGrpSpPr>
          <p:nvPr/>
        </p:nvGrpSpPr>
        <p:grpSpPr bwMode="auto">
          <a:xfrm>
            <a:off x="6238874" y="3449641"/>
            <a:ext cx="2847974" cy="1252537"/>
            <a:chOff x="2503" y="3328"/>
            <a:chExt cx="1794" cy="789"/>
          </a:xfrm>
        </p:grpSpPr>
        <p:sp>
          <p:nvSpPr>
            <p:cNvPr id="26" name="Rectangle 41"/>
            <p:cNvSpPr>
              <a:spLocks noChangeArrowheads="1"/>
            </p:cNvSpPr>
            <p:nvPr/>
          </p:nvSpPr>
          <p:spPr bwMode="auto">
            <a:xfrm>
              <a:off x="2503" y="3738"/>
              <a:ext cx="970" cy="330"/>
            </a:xfrm>
            <a:prstGeom prst="rect">
              <a:avLst/>
            </a:prstGeom>
            <a:noFill/>
            <a:ln w="12700">
              <a:noFill/>
              <a:miter lim="800000"/>
              <a:headEnd/>
              <a:tailEnd/>
            </a:ln>
          </p:spPr>
          <p:txBody>
            <a:bodyPr wrap="none">
              <a:prstTxWarp prst="textNoShape">
                <a:avLst/>
              </a:prstTxWarp>
              <a:spAutoFit/>
            </a:bodyPr>
            <a:lstStyle/>
            <a:p>
              <a:r>
                <a:rPr lang="en-US"/>
                <a:t>proteome</a:t>
              </a:r>
            </a:p>
          </p:txBody>
        </p:sp>
        <p:sp>
          <p:nvSpPr>
            <p:cNvPr id="27" name="Line 42"/>
            <p:cNvSpPr>
              <a:spLocks noChangeShapeType="1"/>
            </p:cNvSpPr>
            <p:nvPr/>
          </p:nvSpPr>
          <p:spPr bwMode="auto">
            <a:xfrm>
              <a:off x="2978" y="3534"/>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nvGrpSpPr>
            <p:cNvPr id="28" name="Group 47"/>
            <p:cNvGrpSpPr>
              <a:grpSpLocks/>
            </p:cNvGrpSpPr>
            <p:nvPr/>
          </p:nvGrpSpPr>
          <p:grpSpPr bwMode="auto">
            <a:xfrm>
              <a:off x="3506" y="3328"/>
              <a:ext cx="791" cy="789"/>
              <a:chOff x="3506" y="3482"/>
              <a:chExt cx="791" cy="789"/>
            </a:xfrm>
          </p:grpSpPr>
          <p:sp>
            <p:nvSpPr>
              <p:cNvPr id="29" name="AutoShape 45"/>
              <p:cNvSpPr>
                <a:spLocks noChangeArrowheads="1"/>
              </p:cNvSpPr>
              <p:nvPr/>
            </p:nvSpPr>
            <p:spPr bwMode="auto">
              <a:xfrm>
                <a:off x="3650" y="3482"/>
                <a:ext cx="534" cy="545"/>
              </a:xfrm>
              <a:prstGeom prst="curvedLeftArrow">
                <a:avLst>
                  <a:gd name="adj1" fmla="val 20412"/>
                  <a:gd name="adj2" fmla="val 40824"/>
                  <a:gd name="adj3" fmla="val 33333"/>
                </a:avLst>
              </a:prstGeom>
              <a:solidFill>
                <a:srgbClr val="0000FF"/>
              </a:solidFill>
              <a:ln w="12700">
                <a:solidFill>
                  <a:schemeClr val="tx1"/>
                </a:solidFill>
                <a:miter lim="800000"/>
                <a:headEnd/>
                <a:tailEnd/>
              </a:ln>
            </p:spPr>
            <p:txBody>
              <a:bodyPr wrap="none" anchor="ctr">
                <a:prstTxWarp prst="textNoShape">
                  <a:avLst/>
                </a:prstTxWarp>
              </a:bodyPr>
              <a:lstStyle/>
              <a:p>
                <a:endParaRPr lang="en-US"/>
              </a:p>
            </p:txBody>
          </p:sp>
          <p:sp>
            <p:nvSpPr>
              <p:cNvPr id="30" name="Rectangle 46"/>
              <p:cNvSpPr>
                <a:spLocks noChangeArrowheads="1"/>
              </p:cNvSpPr>
              <p:nvPr/>
            </p:nvSpPr>
            <p:spPr bwMode="auto">
              <a:xfrm>
                <a:off x="3506" y="3980"/>
                <a:ext cx="791" cy="291"/>
              </a:xfrm>
              <a:prstGeom prst="rect">
                <a:avLst/>
              </a:prstGeom>
              <a:noFill/>
              <a:ln w="12700">
                <a:noFill/>
                <a:miter lim="800000"/>
                <a:headEnd/>
                <a:tailEnd/>
              </a:ln>
              <a:effectLst/>
            </p:spPr>
            <p:txBody>
              <a:bodyPr wrap="none">
                <a:prstTxWarp prst="textNoShape">
                  <a:avLst/>
                </a:prstTxWarp>
                <a:spAutoFit/>
              </a:bodyPr>
              <a:lstStyle/>
              <a:p>
                <a:pPr>
                  <a:defRPr/>
                </a:pPr>
                <a:r>
                  <a:rPr lang="en-US" sz="2400" b="1" dirty="0">
                    <a:solidFill>
                      <a:srgbClr val="0000FF"/>
                    </a:solidFill>
                    <a:effectLst>
                      <a:outerShdw blurRad="38100" dist="38100" dir="2700000" algn="tl">
                        <a:srgbClr val="DDDDDD"/>
                      </a:outerShdw>
                    </a:effectLst>
                    <a:latin typeface="Times" charset="0"/>
                  </a:rPr>
                  <a:t>proteins</a:t>
                </a:r>
              </a:p>
            </p:txBody>
          </p:sp>
        </p:grpSp>
      </p:grpSp>
      <p:grpSp>
        <p:nvGrpSpPr>
          <p:cNvPr id="31" name="Group 53"/>
          <p:cNvGrpSpPr>
            <a:grpSpLocks/>
          </p:cNvGrpSpPr>
          <p:nvPr/>
        </p:nvGrpSpPr>
        <p:grpSpPr bwMode="auto">
          <a:xfrm>
            <a:off x="6608764" y="4592639"/>
            <a:ext cx="703263" cy="847725"/>
            <a:chOff x="2736" y="4048"/>
            <a:chExt cx="443" cy="534"/>
          </a:xfrm>
        </p:grpSpPr>
        <p:sp>
          <p:nvSpPr>
            <p:cNvPr id="32" name="Line 6"/>
            <p:cNvSpPr>
              <a:spLocks noChangeShapeType="1"/>
            </p:cNvSpPr>
            <p:nvPr/>
          </p:nvSpPr>
          <p:spPr bwMode="auto">
            <a:xfrm>
              <a:off x="2972" y="4048"/>
              <a:ext cx="0" cy="235"/>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33" name="Rectangle 21"/>
            <p:cNvSpPr>
              <a:spLocks noChangeArrowheads="1"/>
            </p:cNvSpPr>
            <p:nvPr/>
          </p:nvSpPr>
          <p:spPr bwMode="auto">
            <a:xfrm>
              <a:off x="2736" y="4252"/>
              <a:ext cx="443" cy="330"/>
            </a:xfrm>
            <a:prstGeom prst="rect">
              <a:avLst/>
            </a:prstGeom>
            <a:noFill/>
            <a:ln w="12700">
              <a:noFill/>
              <a:miter lim="800000"/>
              <a:headEnd/>
              <a:tailEnd/>
            </a:ln>
          </p:spPr>
          <p:txBody>
            <a:bodyPr wrap="none">
              <a:prstTxWarp prst="textNoShape">
                <a:avLst/>
              </a:prstTxWarp>
              <a:spAutoFit/>
            </a:bodyPr>
            <a:lstStyle/>
            <a:p>
              <a:r>
                <a:rPr lang="en-US"/>
                <a:t>cell</a:t>
              </a:r>
            </a:p>
          </p:txBody>
        </p:sp>
      </p:grpSp>
      <p:grpSp>
        <p:nvGrpSpPr>
          <p:cNvPr id="39" name="Group 12"/>
          <p:cNvGrpSpPr>
            <a:grpSpLocks/>
          </p:cNvGrpSpPr>
          <p:nvPr/>
        </p:nvGrpSpPr>
        <p:grpSpPr bwMode="auto">
          <a:xfrm>
            <a:off x="2362659" y="152400"/>
            <a:ext cx="6628942" cy="396876"/>
            <a:chOff x="1521" y="30"/>
            <a:chExt cx="2894" cy="250"/>
          </a:xfrm>
        </p:grpSpPr>
        <p:sp>
          <p:nvSpPr>
            <p:cNvPr id="40"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41"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42" name="TextBox 8"/>
          <p:cNvSpPr txBox="1">
            <a:spLocks noChangeArrowheads="1"/>
          </p:cNvSpPr>
          <p:nvPr/>
        </p:nvSpPr>
        <p:spPr bwMode="auto">
          <a:xfrm>
            <a:off x="1676400" y="2438400"/>
            <a:ext cx="4343400" cy="1815882"/>
          </a:xfrm>
          <a:prstGeom prst="rect">
            <a:avLst/>
          </a:prstGeom>
          <a:noFill/>
          <a:ln w="9525">
            <a:noFill/>
            <a:miter lim="800000"/>
            <a:headEnd/>
            <a:tailEnd/>
          </a:ln>
        </p:spPr>
        <p:txBody>
          <a:bodyPr wrap="square">
            <a:prstTxWarp prst="textNoShape">
              <a:avLst/>
            </a:prstTxWarp>
            <a:spAutoFit/>
          </a:bodyPr>
          <a:lstStyle/>
          <a:p>
            <a:r>
              <a:rPr lang="en-US" dirty="0">
                <a:latin typeface="Comic Sans MS" pitchFamily="-106" charset="0"/>
                <a:ea typeface="Comic Sans MS" pitchFamily="-106" charset="0"/>
                <a:cs typeface="Comic Sans MS" pitchFamily="-106" charset="0"/>
              </a:rPr>
              <a:t>Mechanisms for altering</a:t>
            </a:r>
          </a:p>
          <a:p>
            <a:r>
              <a:rPr lang="en-US" dirty="0">
                <a:latin typeface="Comic Sans MS" pitchFamily="-106" charset="0"/>
                <a:ea typeface="Comic Sans MS" pitchFamily="-106" charset="0"/>
                <a:cs typeface="Comic Sans MS" pitchFamily="-106" charset="0"/>
              </a:rPr>
              <a:t>	• genetics (</a:t>
            </a:r>
            <a:r>
              <a:rPr lang="en-US" dirty="0" smtClean="0">
                <a:latin typeface="Comic Sans MS" pitchFamily="-106" charset="0"/>
                <a:ea typeface="Comic Sans MS" pitchFamily="-106" charset="0"/>
                <a:cs typeface="Comic Sans MS" pitchFamily="-106" charset="0"/>
              </a:rPr>
              <a:t>breeding – historical) 	</a:t>
            </a:r>
          </a:p>
          <a:p>
            <a:r>
              <a:rPr lang="en-US" dirty="0" smtClean="0">
                <a:latin typeface="Comic Sans MS" pitchFamily="-106" charset="0"/>
                <a:ea typeface="Comic Sans MS" pitchFamily="-106" charset="0"/>
                <a:cs typeface="Comic Sans MS" pitchFamily="-106" charset="0"/>
              </a:rPr>
              <a:t>	• </a:t>
            </a:r>
            <a:r>
              <a:rPr lang="en-US" dirty="0">
                <a:latin typeface="Comic Sans MS" pitchFamily="-106" charset="0"/>
                <a:ea typeface="Comic Sans MS" pitchFamily="-106" charset="0"/>
                <a:cs typeface="Comic Sans MS" pitchFamily="-106" charset="0"/>
              </a:rPr>
              <a:t>molecular biology</a:t>
            </a:r>
          </a:p>
          <a:p>
            <a:r>
              <a:rPr lang="en-US" dirty="0">
                <a:latin typeface="Comic Sans MS" pitchFamily="-106" charset="0"/>
                <a:ea typeface="Comic Sans MS" pitchFamily="-106" charset="0"/>
                <a:cs typeface="Comic Sans MS" pitchFamily="-106" charset="0"/>
              </a:rPr>
              <a:t>	• biochemistry</a:t>
            </a:r>
          </a:p>
          <a:p>
            <a:r>
              <a:rPr lang="en-US" dirty="0">
                <a:latin typeface="Comic Sans MS" pitchFamily="-106" charset="0"/>
                <a:ea typeface="Comic Sans MS" pitchFamily="-106" charset="0"/>
                <a:cs typeface="Comic Sans MS" pitchFamily="-106" charset="0"/>
              </a:rPr>
              <a:t>	• synthetic biology</a:t>
            </a:r>
          </a:p>
          <a:p>
            <a:r>
              <a:rPr lang="en-US" dirty="0" smtClean="0">
                <a:latin typeface="Comic Sans MS" pitchFamily="-106" charset="0"/>
                <a:ea typeface="Comic Sans MS" pitchFamily="-106" charset="0"/>
                <a:cs typeface="Comic Sans MS" pitchFamily="-106" charset="0"/>
              </a:rPr>
              <a:t>	• chemical genetics</a:t>
            </a:r>
          </a:p>
          <a:p>
            <a:r>
              <a:rPr lang="en-US" dirty="0" smtClean="0">
                <a:latin typeface="Comic Sans MS" pitchFamily="-106" charset="0"/>
                <a:ea typeface="Comic Sans MS" pitchFamily="-106" charset="0"/>
                <a:cs typeface="Comic Sans MS" pitchFamily="-106" charset="0"/>
              </a:rPr>
              <a:t>	•  etc…</a:t>
            </a:r>
          </a:p>
          <a:p>
            <a:endParaRPr lang="en-US" dirty="0">
              <a:latin typeface="Comic Sans MS" pitchFamily="-106" charset="0"/>
              <a:ea typeface="Comic Sans MS" pitchFamily="-106" charset="0"/>
              <a:cs typeface="Comic Sans MS" pitchFamily="-106" charset="0"/>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11266" name="Text Box 2"/>
          <p:cNvSpPr txBox="1">
            <a:spLocks noChangeArrowheads="1"/>
          </p:cNvSpPr>
          <p:nvPr/>
        </p:nvSpPr>
        <p:spPr bwMode="auto">
          <a:xfrm>
            <a:off x="477838" y="428625"/>
            <a:ext cx="8355012" cy="701675"/>
          </a:xfrm>
          <a:prstGeom prst="rect">
            <a:avLst/>
          </a:prstGeom>
          <a:noFill/>
          <a:ln w="12700">
            <a:noFill/>
            <a:miter lim="800000"/>
            <a:headEnd/>
            <a:tailEnd/>
          </a:ln>
          <a:effectLst/>
        </p:spPr>
        <p:txBody>
          <a:bodyPr lIns="0" tIns="0" rIns="0" bIns="0" anchor="ctr">
            <a:prstTxWarp prst="textNoShape">
              <a:avLst/>
            </a:prstTxWarp>
            <a:spAutoFit/>
          </a:bodyPr>
          <a:lstStyle/>
          <a:p>
            <a:pPr algn="ctr" defTabSz="820738">
              <a:spcAft>
                <a:spcPct val="15000"/>
              </a:spcAft>
            </a:pPr>
            <a:r>
              <a:rPr lang="en-US" sz="4000" b="1">
                <a:solidFill>
                  <a:srgbClr val="000000"/>
                </a:solidFill>
                <a:latin typeface="Arial" pitchFamily="-106" charset="0"/>
              </a:rPr>
              <a:t> </a:t>
            </a:r>
          </a:p>
        </p:txBody>
      </p:sp>
      <p:sp>
        <p:nvSpPr>
          <p:cNvPr id="11269" name="Text Box 5"/>
          <p:cNvSpPr txBox="1">
            <a:spLocks noChangeArrowheads="1"/>
          </p:cNvSpPr>
          <p:nvPr/>
        </p:nvSpPr>
        <p:spPr bwMode="auto">
          <a:xfrm>
            <a:off x="304800" y="1219200"/>
            <a:ext cx="8153400" cy="685800"/>
          </a:xfrm>
          <a:prstGeom prst="rect">
            <a:avLst/>
          </a:prstGeom>
          <a:noFill/>
          <a:ln w="25400">
            <a:noFill/>
            <a:miter lim="800000"/>
            <a:headEnd/>
            <a:tailEnd/>
          </a:ln>
          <a:effectLst/>
        </p:spPr>
        <p:txBody>
          <a:bodyPr lIns="0" tIns="0" rIns="0" bIns="0" anchor="ctr">
            <a:prstTxWarp prst="textNoShape">
              <a:avLst/>
            </a:prstTxWarp>
            <a:spAutoFit/>
          </a:bodyPr>
          <a:lstStyle/>
          <a:p>
            <a:pPr marL="257175" indent="-257175" defTabSz="820738">
              <a:spcAft>
                <a:spcPct val="15000"/>
              </a:spcAft>
              <a:buClr>
                <a:srgbClr val="808080"/>
              </a:buClr>
              <a:buFont typeface="Wingdings" pitchFamily="-106" charset="2"/>
              <a:buNone/>
            </a:pPr>
            <a:r>
              <a:rPr lang="en-US" sz="1800" dirty="0">
                <a:solidFill>
                  <a:srgbClr val="000000"/>
                </a:solidFill>
                <a:latin typeface="Comic Sans MS" pitchFamily="-106" charset="0"/>
              </a:rPr>
              <a:t>The list of parts is a </a:t>
            </a:r>
            <a:r>
              <a:rPr lang="en-US" sz="1800" i="1" dirty="0">
                <a:solidFill>
                  <a:srgbClr val="000000"/>
                </a:solidFill>
                <a:latin typeface="Comic Sans MS" pitchFamily="-106" charset="0"/>
              </a:rPr>
              <a:t>necessary</a:t>
            </a:r>
            <a:r>
              <a:rPr lang="en-US" sz="1800" dirty="0">
                <a:solidFill>
                  <a:srgbClr val="000000"/>
                </a:solidFill>
                <a:latin typeface="Comic Sans MS" pitchFamily="-106" charset="0"/>
              </a:rPr>
              <a:t> but </a:t>
            </a:r>
            <a:r>
              <a:rPr lang="en-US" sz="1800" i="1" dirty="0">
                <a:solidFill>
                  <a:srgbClr val="000000"/>
                </a:solidFill>
                <a:latin typeface="Comic Sans MS" pitchFamily="-106" charset="0"/>
              </a:rPr>
              <a:t>not sufficient </a:t>
            </a:r>
            <a:r>
              <a:rPr lang="en-US" sz="1800" dirty="0">
                <a:solidFill>
                  <a:srgbClr val="000000"/>
                </a:solidFill>
                <a:latin typeface="Comic Sans MS" pitchFamily="-106" charset="0"/>
              </a:rPr>
              <a:t>condition for understanding biological function.</a:t>
            </a:r>
          </a:p>
        </p:txBody>
      </p:sp>
      <p:pic>
        <p:nvPicPr>
          <p:cNvPr id="11270" name="Picture 6"/>
          <p:cNvPicPr>
            <a:picLocks noChangeAspect="1" noChangeArrowheads="1"/>
          </p:cNvPicPr>
          <p:nvPr/>
        </p:nvPicPr>
        <p:blipFill>
          <a:blip r:embed="rId3"/>
          <a:srcRect/>
          <a:stretch>
            <a:fillRect/>
          </a:stretch>
        </p:blipFill>
        <p:spPr bwMode="auto">
          <a:xfrm>
            <a:off x="5486400" y="1873250"/>
            <a:ext cx="2935288" cy="1860550"/>
          </a:xfrm>
          <a:prstGeom prst="rect">
            <a:avLst/>
          </a:prstGeom>
          <a:noFill/>
        </p:spPr>
      </p:pic>
      <p:pic>
        <p:nvPicPr>
          <p:cNvPr id="11272" name="Picture 8"/>
          <p:cNvPicPr>
            <a:picLocks noChangeAspect="1" noChangeArrowheads="1"/>
          </p:cNvPicPr>
          <p:nvPr/>
        </p:nvPicPr>
        <p:blipFill>
          <a:blip r:embed="rId4"/>
          <a:srcRect/>
          <a:stretch>
            <a:fillRect/>
          </a:stretch>
        </p:blipFill>
        <p:spPr bwMode="auto">
          <a:xfrm>
            <a:off x="533400" y="2406650"/>
            <a:ext cx="4235450" cy="512763"/>
          </a:xfrm>
          <a:prstGeom prst="rect">
            <a:avLst/>
          </a:prstGeom>
          <a:noFill/>
        </p:spPr>
      </p:pic>
      <p:sp>
        <p:nvSpPr>
          <p:cNvPr id="11274" name="Text Box 10"/>
          <p:cNvSpPr txBox="1">
            <a:spLocks noChangeArrowheads="1"/>
          </p:cNvSpPr>
          <p:nvPr/>
        </p:nvSpPr>
        <p:spPr bwMode="auto">
          <a:xfrm>
            <a:off x="685800" y="4114800"/>
            <a:ext cx="7191375" cy="738664"/>
          </a:xfrm>
          <a:prstGeom prst="rect">
            <a:avLst/>
          </a:prstGeom>
          <a:noFill/>
          <a:ln w="25400">
            <a:noFill/>
            <a:miter lim="800000"/>
            <a:headEnd/>
            <a:tailEnd/>
          </a:ln>
          <a:effectLst/>
        </p:spPr>
        <p:txBody>
          <a:bodyPr lIns="0" tIns="0" rIns="0" bIns="0">
            <a:prstTxWarp prst="textNoShape">
              <a:avLst/>
            </a:prstTxWarp>
            <a:spAutoFit/>
          </a:bodyPr>
          <a:lstStyle/>
          <a:p>
            <a:pPr marL="257175" indent="-257175" defTabSz="820738">
              <a:spcAft>
                <a:spcPct val="15000"/>
              </a:spcAft>
              <a:buClr>
                <a:srgbClr val="808080"/>
              </a:buClr>
              <a:buFont typeface="Wingdings" pitchFamily="-106" charset="2"/>
              <a:buNone/>
            </a:pPr>
            <a:r>
              <a:rPr lang="en-US" sz="2400" dirty="0">
                <a:solidFill>
                  <a:srgbClr val="000000"/>
                </a:solidFill>
                <a:latin typeface="Comic Sans MS" pitchFamily="-106" charset="0"/>
              </a:rPr>
              <a:t>Understanding how parts work is important, but not sufficient - how do they work together?</a:t>
            </a:r>
            <a:r>
              <a:rPr lang="en-US" sz="2400" dirty="0" smtClean="0">
                <a:solidFill>
                  <a:srgbClr val="000000"/>
                </a:solidFill>
                <a:latin typeface="Comic Sans MS" pitchFamily="-106" charset="0"/>
              </a:rPr>
              <a:t> </a:t>
            </a:r>
          </a:p>
        </p:txBody>
      </p:sp>
      <p:sp>
        <p:nvSpPr>
          <p:cNvPr id="11277" name="Text Box 13"/>
          <p:cNvSpPr txBox="1">
            <a:spLocks noChangeArrowheads="1"/>
          </p:cNvSpPr>
          <p:nvPr/>
        </p:nvSpPr>
        <p:spPr bwMode="auto">
          <a:xfrm>
            <a:off x="609600" y="685800"/>
            <a:ext cx="2552700" cy="517525"/>
          </a:xfrm>
          <a:prstGeom prst="rect">
            <a:avLst/>
          </a:prstGeom>
          <a:noFill/>
          <a:ln w="9525">
            <a:noFill/>
            <a:miter lim="800000"/>
            <a:headEnd/>
            <a:tailEnd/>
          </a:ln>
          <a:effectLst/>
        </p:spPr>
        <p:txBody>
          <a:bodyPr wrap="none">
            <a:prstTxWarp prst="textNoShape">
              <a:avLst/>
            </a:prstTxWarp>
            <a:spAutoFit/>
          </a:bodyPr>
          <a:lstStyle/>
          <a:p>
            <a:r>
              <a:rPr lang="en-US" sz="2400" b="1" dirty="0">
                <a:latin typeface="Comic Sans MS" pitchFamily="-106" charset="0"/>
              </a:rPr>
              <a:t>Systems Biology</a:t>
            </a:r>
          </a:p>
        </p:txBody>
      </p:sp>
      <p:grpSp>
        <p:nvGrpSpPr>
          <p:cNvPr id="9" name="Group 12"/>
          <p:cNvGrpSpPr>
            <a:grpSpLocks/>
          </p:cNvGrpSpPr>
          <p:nvPr/>
        </p:nvGrpSpPr>
        <p:grpSpPr bwMode="auto">
          <a:xfrm>
            <a:off x="2362659" y="152400"/>
            <a:ext cx="6628942" cy="396876"/>
            <a:chOff x="1521" y="30"/>
            <a:chExt cx="2894" cy="250"/>
          </a:xfrm>
        </p:grpSpPr>
        <p:sp>
          <p:nvSpPr>
            <p:cNvPr id="10"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11"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12" name="Text Box 4"/>
          <p:cNvSpPr txBox="1">
            <a:spLocks noChangeArrowheads="1"/>
          </p:cNvSpPr>
          <p:nvPr/>
        </p:nvSpPr>
        <p:spPr bwMode="auto">
          <a:xfrm>
            <a:off x="1524000" y="5181600"/>
            <a:ext cx="6748938" cy="707886"/>
          </a:xfrm>
          <a:prstGeom prst="rect">
            <a:avLst/>
          </a:prstGeom>
          <a:noFill/>
          <a:ln w="9525">
            <a:noFill/>
            <a:miter lim="800000"/>
            <a:headEnd/>
            <a:tailEnd/>
          </a:ln>
          <a:effectLst/>
        </p:spPr>
        <p:txBody>
          <a:bodyPr wrap="none">
            <a:prstTxWarp prst="textNoShape">
              <a:avLst/>
            </a:prstTxWarp>
            <a:spAutoFit/>
          </a:bodyPr>
          <a:lstStyle/>
          <a:p>
            <a:r>
              <a:rPr lang="en-US" sz="2000" b="1" dirty="0">
                <a:latin typeface="Comic Sans MS" pitchFamily="-106" charset="0"/>
              </a:rPr>
              <a:t>Systems biology: </a:t>
            </a:r>
            <a:r>
              <a:rPr lang="en-US" sz="2000" i="1" dirty="0">
                <a:latin typeface="Comic Sans MS" pitchFamily="-106" charset="0"/>
              </a:rPr>
              <a:t>global study of multiple components </a:t>
            </a:r>
          </a:p>
          <a:p>
            <a:r>
              <a:rPr lang="en-US" sz="2000" i="1" dirty="0">
                <a:latin typeface="Comic Sans MS" pitchFamily="-106" charset="0"/>
              </a:rPr>
              <a:t>of biological systems and their interactions.</a:t>
            </a:r>
          </a:p>
        </p:txBody>
      </p:sp>
    </p:spTree>
  </p:cSld>
  <p:clrMapOvr>
    <a:overrideClrMapping bg1="lt1" tx1="dk1" bg2="lt2" tx2="dk2" accent1="accent1" accent2="accent2" accent3="accent3" accent4="accent4" accent5="accent5" accent6="accent6" hlink="hlink" folHlink="folHlink"/>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3"/>
          <p:cNvSpPr txBox="1">
            <a:spLocks noChangeArrowheads="1"/>
          </p:cNvSpPr>
          <p:nvPr/>
        </p:nvSpPr>
        <p:spPr bwMode="auto">
          <a:xfrm>
            <a:off x="533400" y="1066800"/>
            <a:ext cx="7086600" cy="1015663"/>
          </a:xfrm>
          <a:prstGeom prst="rect">
            <a:avLst/>
          </a:prstGeom>
          <a:noFill/>
          <a:ln w="9525">
            <a:noFill/>
            <a:miter lim="800000"/>
            <a:headEnd/>
            <a:tailEnd/>
          </a:ln>
          <a:effectLst/>
        </p:spPr>
        <p:txBody>
          <a:bodyPr wrap="square">
            <a:prstTxWarp prst="textNoShape">
              <a:avLst/>
            </a:prstTxWarp>
            <a:spAutoFit/>
          </a:bodyPr>
          <a:lstStyle/>
          <a:p>
            <a:r>
              <a:rPr lang="en-US" sz="2000" b="1" dirty="0" smtClean="0">
                <a:latin typeface="Times" pitchFamily="-106" charset="0"/>
              </a:rPr>
              <a:t>Personalized medicine:</a:t>
            </a:r>
          </a:p>
          <a:p>
            <a:r>
              <a:rPr lang="en-US" sz="2000" b="1" dirty="0" smtClean="0">
                <a:latin typeface="Times" pitchFamily="-106" charset="0"/>
              </a:rPr>
              <a:t>	</a:t>
            </a:r>
            <a:r>
              <a:rPr lang="en-US" sz="2000" dirty="0" smtClean="0">
                <a:latin typeface="Times" pitchFamily="-106" charset="0"/>
              </a:rPr>
              <a:t>• 2003 - human genome sequence - $3 billion  </a:t>
            </a:r>
          </a:p>
          <a:p>
            <a:r>
              <a:rPr lang="en-US" sz="2000" dirty="0" smtClean="0">
                <a:latin typeface="Times" pitchFamily="-106" charset="0"/>
              </a:rPr>
              <a:t>	• 2015 - human genome sequence - ?? </a:t>
            </a:r>
            <a:endParaRPr lang="en-US" sz="2000" b="1" dirty="0" smtClean="0">
              <a:latin typeface="Times" pitchFamily="-106" charset="0"/>
            </a:endParaRPr>
          </a:p>
        </p:txBody>
      </p:sp>
      <p:grpSp>
        <p:nvGrpSpPr>
          <p:cNvPr id="2" name="Group 12"/>
          <p:cNvGrpSpPr>
            <a:grpSpLocks/>
          </p:cNvGrpSpPr>
          <p:nvPr/>
        </p:nvGrpSpPr>
        <p:grpSpPr bwMode="auto">
          <a:xfrm>
            <a:off x="2362659" y="152400"/>
            <a:ext cx="6628942" cy="396876"/>
            <a:chOff x="1521" y="30"/>
            <a:chExt cx="2894" cy="250"/>
          </a:xfrm>
        </p:grpSpPr>
        <p:sp>
          <p:nvSpPr>
            <p:cNvPr id="8"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9"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13" name="Rectangle 12"/>
          <p:cNvSpPr/>
          <p:nvPr/>
        </p:nvSpPr>
        <p:spPr>
          <a:xfrm>
            <a:off x="2971800" y="2057400"/>
            <a:ext cx="3944100" cy="923330"/>
          </a:xfrm>
          <a:prstGeom prst="rect">
            <a:avLst/>
          </a:prstGeom>
        </p:spPr>
        <p:txBody>
          <a:bodyPr wrap="none">
            <a:spAutoFit/>
          </a:bodyPr>
          <a:lstStyle/>
          <a:p>
            <a:r>
              <a:rPr lang="en-US" sz="1800" i="1" dirty="0" smtClean="0">
                <a:latin typeface="Times" pitchFamily="-106" charset="0"/>
              </a:rPr>
              <a:t>Discounts for:</a:t>
            </a:r>
          </a:p>
          <a:p>
            <a:r>
              <a:rPr lang="en-US" sz="1800" i="1" dirty="0" smtClean="0">
                <a:latin typeface="Times" pitchFamily="-106" charset="0"/>
              </a:rPr>
              <a:t>	• serious medical condition</a:t>
            </a:r>
          </a:p>
          <a:p>
            <a:r>
              <a:rPr lang="en-US" sz="1800" i="1" dirty="0" smtClean="0">
                <a:latin typeface="Times" pitchFamily="-106" charset="0"/>
              </a:rPr>
              <a:t>	• groups from same doctor	</a:t>
            </a:r>
            <a:endParaRPr lang="en-US" sz="1800" i="1" dirty="0"/>
          </a:p>
        </p:txBody>
      </p:sp>
      <p:grpSp>
        <p:nvGrpSpPr>
          <p:cNvPr id="3" name="Group 19"/>
          <p:cNvGrpSpPr>
            <a:grpSpLocks/>
          </p:cNvGrpSpPr>
          <p:nvPr/>
        </p:nvGrpSpPr>
        <p:grpSpPr bwMode="auto">
          <a:xfrm>
            <a:off x="457200" y="2819400"/>
            <a:ext cx="2355850" cy="3446463"/>
            <a:chOff x="4140884" y="1346384"/>
            <a:chExt cx="2354580" cy="3445633"/>
          </a:xfrm>
        </p:grpSpPr>
        <p:pic>
          <p:nvPicPr>
            <p:cNvPr id="17" name="Picture 2" descr="OxfordNanopore"/>
            <p:cNvPicPr>
              <a:picLocks noChangeAspect="1" noChangeArrowheads="1"/>
            </p:cNvPicPr>
            <p:nvPr/>
          </p:nvPicPr>
          <p:blipFill>
            <a:blip r:embed="rId2"/>
            <a:srcRect/>
            <a:stretch>
              <a:fillRect/>
            </a:stretch>
          </p:blipFill>
          <p:spPr bwMode="auto">
            <a:xfrm>
              <a:off x="4140884" y="1346384"/>
              <a:ext cx="2354580" cy="1649730"/>
            </a:xfrm>
            <a:prstGeom prst="rect">
              <a:avLst/>
            </a:prstGeom>
            <a:noFill/>
            <a:ln w="9525">
              <a:noFill/>
              <a:miter lim="800000"/>
              <a:headEnd/>
              <a:tailEnd/>
            </a:ln>
          </p:spPr>
        </p:pic>
        <p:pic>
          <p:nvPicPr>
            <p:cNvPr id="20" name="Picture 2" descr="NanoporeAssembled"/>
            <p:cNvPicPr>
              <a:picLocks noChangeAspect="1" noChangeArrowheads="1"/>
            </p:cNvPicPr>
            <p:nvPr/>
          </p:nvPicPr>
          <p:blipFill>
            <a:blip r:embed="rId3"/>
            <a:srcRect/>
            <a:stretch>
              <a:fillRect/>
            </a:stretch>
          </p:blipFill>
          <p:spPr bwMode="auto">
            <a:xfrm>
              <a:off x="4823332" y="3005127"/>
              <a:ext cx="1360170" cy="1786890"/>
            </a:xfrm>
            <a:prstGeom prst="rect">
              <a:avLst/>
            </a:prstGeom>
            <a:noFill/>
            <a:ln w="9525">
              <a:noFill/>
              <a:miter lim="800000"/>
              <a:headEnd/>
              <a:tailEnd/>
            </a:ln>
          </p:spPr>
        </p:pic>
      </p:grpSp>
      <p:pic>
        <p:nvPicPr>
          <p:cNvPr id="22" name="Picture 21"/>
          <p:cNvPicPr>
            <a:picLocks noChangeAspect="1"/>
          </p:cNvPicPr>
          <p:nvPr/>
        </p:nvPicPr>
        <p:blipFill>
          <a:blip r:embed="rId4"/>
          <a:srcRect/>
          <a:stretch>
            <a:fillRect/>
          </a:stretch>
        </p:blipFill>
        <p:spPr bwMode="auto">
          <a:xfrm>
            <a:off x="762000" y="3429000"/>
            <a:ext cx="1905000" cy="2362200"/>
          </a:xfrm>
          <a:prstGeom prst="rect">
            <a:avLst/>
          </a:prstGeom>
          <a:noFill/>
          <a:ln w="9525">
            <a:noFill/>
            <a:miter lim="800000"/>
            <a:headEnd/>
            <a:tailEnd/>
          </a:ln>
        </p:spPr>
      </p:pic>
      <p:grpSp>
        <p:nvGrpSpPr>
          <p:cNvPr id="4" name="Group 22"/>
          <p:cNvGrpSpPr/>
          <p:nvPr/>
        </p:nvGrpSpPr>
        <p:grpSpPr>
          <a:xfrm>
            <a:off x="3048003" y="3352801"/>
            <a:ext cx="5892799" cy="2743199"/>
            <a:chOff x="355600" y="3200400"/>
            <a:chExt cx="8483600" cy="3376831"/>
          </a:xfrm>
        </p:grpSpPr>
        <p:grpSp>
          <p:nvGrpSpPr>
            <p:cNvPr id="5" name="Group 20"/>
            <p:cNvGrpSpPr/>
            <p:nvPr/>
          </p:nvGrpSpPr>
          <p:grpSpPr>
            <a:xfrm>
              <a:off x="355600" y="3200400"/>
              <a:ext cx="4474893" cy="3010436"/>
              <a:chOff x="355600" y="2743200"/>
              <a:chExt cx="4474893" cy="3010436"/>
            </a:xfrm>
          </p:grpSpPr>
          <p:pic>
            <p:nvPicPr>
              <p:cNvPr id="28" name="Picture 27"/>
              <p:cNvPicPr>
                <a:picLocks noChangeAspect="1"/>
              </p:cNvPicPr>
              <p:nvPr/>
            </p:nvPicPr>
            <p:blipFill>
              <a:blip r:embed="rId5"/>
              <a:stretch>
                <a:fillRect/>
              </a:stretch>
            </p:blipFill>
            <p:spPr>
              <a:xfrm>
                <a:off x="355600" y="3166646"/>
                <a:ext cx="1778000" cy="2586990"/>
              </a:xfrm>
              <a:prstGeom prst="rect">
                <a:avLst/>
              </a:prstGeom>
            </p:spPr>
          </p:pic>
          <p:sp>
            <p:nvSpPr>
              <p:cNvPr id="29" name="Rectangle 28"/>
              <p:cNvSpPr/>
              <p:nvPr/>
            </p:nvSpPr>
            <p:spPr>
              <a:xfrm>
                <a:off x="2286000" y="2743200"/>
                <a:ext cx="2544493" cy="400110"/>
              </a:xfrm>
              <a:prstGeom prst="rect">
                <a:avLst/>
              </a:prstGeom>
            </p:spPr>
            <p:txBody>
              <a:bodyPr wrap="none">
                <a:spAutoFit/>
              </a:bodyPr>
              <a:lstStyle/>
              <a:p>
                <a:r>
                  <a:rPr lang="en-US" sz="2000" i="1" dirty="0" smtClean="0">
                    <a:latin typeface="Times" pitchFamily="-106" charset="0"/>
                  </a:rPr>
                  <a:t>Genome on a phone…</a:t>
                </a:r>
                <a:endParaRPr lang="en-US" sz="2000" i="1" dirty="0"/>
              </a:p>
            </p:txBody>
          </p:sp>
        </p:grpSp>
        <p:pic>
          <p:nvPicPr>
            <p:cNvPr id="25" name="Picture 24"/>
            <p:cNvPicPr>
              <a:picLocks noChangeAspect="1"/>
            </p:cNvPicPr>
            <p:nvPr/>
          </p:nvPicPr>
          <p:blipFill>
            <a:blip r:embed="rId6"/>
            <a:stretch>
              <a:fillRect/>
            </a:stretch>
          </p:blipFill>
          <p:spPr>
            <a:xfrm>
              <a:off x="2590800" y="3852446"/>
              <a:ext cx="1778000" cy="2724785"/>
            </a:xfrm>
            <a:prstGeom prst="rect">
              <a:avLst/>
            </a:prstGeom>
          </p:spPr>
        </p:pic>
        <p:pic>
          <p:nvPicPr>
            <p:cNvPr id="26" name="Picture 25"/>
            <p:cNvPicPr>
              <a:picLocks noChangeAspect="1"/>
            </p:cNvPicPr>
            <p:nvPr/>
          </p:nvPicPr>
          <p:blipFill>
            <a:blip r:embed="rId7"/>
            <a:stretch>
              <a:fillRect/>
            </a:stretch>
          </p:blipFill>
          <p:spPr>
            <a:xfrm>
              <a:off x="4826000" y="3623846"/>
              <a:ext cx="1778000" cy="2631440"/>
            </a:xfrm>
            <a:prstGeom prst="rect">
              <a:avLst/>
            </a:prstGeom>
          </p:spPr>
        </p:pic>
        <p:pic>
          <p:nvPicPr>
            <p:cNvPr id="27" name="Picture 26"/>
            <p:cNvPicPr>
              <a:picLocks noChangeAspect="1"/>
            </p:cNvPicPr>
            <p:nvPr/>
          </p:nvPicPr>
          <p:blipFill>
            <a:blip r:embed="rId8"/>
            <a:stretch>
              <a:fillRect/>
            </a:stretch>
          </p:blipFill>
          <p:spPr>
            <a:xfrm>
              <a:off x="7061200" y="4004846"/>
              <a:ext cx="1778000" cy="2569210"/>
            </a:xfrm>
            <a:prstGeom prst="rect">
              <a:avLst/>
            </a:prstGeom>
          </p:spPr>
        </p:pic>
      </p:grpSp>
      <p:sp>
        <p:nvSpPr>
          <p:cNvPr id="18" name="Rectangle 17"/>
          <p:cNvSpPr/>
          <p:nvPr/>
        </p:nvSpPr>
        <p:spPr>
          <a:xfrm>
            <a:off x="457200" y="533400"/>
            <a:ext cx="1522171" cy="461665"/>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r>
              <a:rPr lang="en-US" sz="2400" b="1" dirty="0" smtClean="0">
                <a:latin typeface="Comic Sans MS" pitchFamily="-106" charset="0"/>
              </a:rPr>
              <a:t>Genomics</a:t>
            </a:r>
            <a:endParaRPr lang="en-US" sz="2400" dirty="0"/>
          </a:p>
        </p:txBody>
      </p:sp>
      <p:sp>
        <p:nvSpPr>
          <p:cNvPr id="19" name="Rectangle 18"/>
          <p:cNvSpPr/>
          <p:nvPr/>
        </p:nvSpPr>
        <p:spPr>
          <a:xfrm>
            <a:off x="6629400" y="1676400"/>
            <a:ext cx="710451" cy="338554"/>
          </a:xfrm>
          <a:prstGeom prst="rect">
            <a:avLst/>
          </a:prstGeom>
        </p:spPr>
        <p:txBody>
          <a:bodyPr wrap="none">
            <a:spAutoFit/>
          </a:bodyPr>
          <a:lstStyle/>
          <a:p>
            <a:pPr algn="ctr">
              <a:defRPr/>
            </a:pPr>
            <a:r>
              <a:rPr lang="en-US" i="1" dirty="0" smtClean="0">
                <a:effectLst>
                  <a:outerShdw blurRad="38100" dist="38100" dir="2700000" algn="tl">
                    <a:srgbClr val="DDDDDD"/>
                  </a:outerShdw>
                </a:effectLst>
                <a:latin typeface="Comic Sans MS" charset="0"/>
              </a:rPr>
              <a:t>~$1K</a:t>
            </a:r>
            <a:endParaRPr lang="en-US" i="1" dirty="0">
              <a:effectLst>
                <a:outerShdw blurRad="38100" dist="38100" dir="2700000" algn="tl">
                  <a:srgbClr val="DDDDDD"/>
                </a:outerShdw>
              </a:effectLst>
              <a:latin typeface="Comic Sans MS" charset="0"/>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2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12"/>
          <p:cNvGrpSpPr>
            <a:grpSpLocks/>
          </p:cNvGrpSpPr>
          <p:nvPr/>
        </p:nvGrpSpPr>
        <p:grpSpPr bwMode="auto">
          <a:xfrm>
            <a:off x="2362659" y="152400"/>
            <a:ext cx="6628942" cy="396876"/>
            <a:chOff x="1521" y="30"/>
            <a:chExt cx="2894" cy="250"/>
          </a:xfrm>
        </p:grpSpPr>
        <p:sp>
          <p:nvSpPr>
            <p:cNvPr id="6"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7"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8" name="Rectangle 3"/>
          <p:cNvSpPr>
            <a:spLocks noChangeArrowheads="1"/>
          </p:cNvSpPr>
          <p:nvPr/>
        </p:nvSpPr>
        <p:spPr bwMode="auto">
          <a:xfrm>
            <a:off x="762000" y="838200"/>
            <a:ext cx="5012264" cy="459100"/>
          </a:xfrm>
          <a:prstGeom prst="rect">
            <a:avLst/>
          </a:prstGeom>
          <a:noFill/>
          <a:ln w="12700">
            <a:noFill/>
            <a:miter lim="800000"/>
            <a:headEnd/>
            <a:tailEnd/>
          </a:ln>
        </p:spPr>
        <p:txBody>
          <a:bodyPr wrap="square" lIns="90487" tIns="44450" rIns="90487" bIns="44450">
            <a:prstTxWarp prst="textNoShape">
              <a:avLst/>
            </a:prstTxWarp>
            <a:spAutoFit/>
          </a:bodyPr>
          <a:lstStyle/>
          <a:p>
            <a:r>
              <a:rPr lang="en-US" sz="2400" i="1" dirty="0">
                <a:latin typeface="Apple Casual"/>
                <a:cs typeface="Apple Casual"/>
              </a:rPr>
              <a:t>What is Biotechnology</a:t>
            </a:r>
            <a:r>
              <a:rPr lang="en-US" sz="2400" i="1" dirty="0" smtClean="0">
                <a:latin typeface="Apple Casual"/>
                <a:cs typeface="Apple Casual"/>
              </a:rPr>
              <a:t>?</a:t>
            </a:r>
          </a:p>
          <a:p>
            <a:pPr algn="ctr"/>
            <a:endParaRPr lang="en-US" sz="2400" i="1" dirty="0">
              <a:latin typeface="Apple Casual"/>
              <a:cs typeface="Apple Casual"/>
            </a:endParaRPr>
          </a:p>
        </p:txBody>
      </p:sp>
      <p:pic>
        <p:nvPicPr>
          <p:cNvPr id="9" name="Picture 8"/>
          <p:cNvPicPr>
            <a:picLocks noChangeAspect="1"/>
          </p:cNvPicPr>
          <p:nvPr/>
        </p:nvPicPr>
        <p:blipFill>
          <a:blip r:embed="rId2"/>
          <a:srcRect l="5373" t="5294"/>
          <a:stretch>
            <a:fillRect/>
          </a:stretch>
        </p:blipFill>
        <p:spPr>
          <a:xfrm>
            <a:off x="4191000" y="1752600"/>
            <a:ext cx="4831139" cy="4907319"/>
          </a:xfrm>
          <a:prstGeom prst="rect">
            <a:avLst/>
          </a:prstGeom>
        </p:spPr>
      </p:pic>
      <p:sp>
        <p:nvSpPr>
          <p:cNvPr id="10" name="TextBox 9"/>
          <p:cNvSpPr txBox="1"/>
          <p:nvPr/>
        </p:nvSpPr>
        <p:spPr>
          <a:xfrm>
            <a:off x="3505200" y="3962400"/>
            <a:ext cx="629349" cy="461665"/>
          </a:xfrm>
          <a:prstGeom prst="rect">
            <a:avLst/>
          </a:prstGeom>
          <a:noFill/>
        </p:spPr>
        <p:txBody>
          <a:bodyPr wrap="none" rtlCol="0">
            <a:spAutoFit/>
          </a:bodyPr>
          <a:lstStyle/>
          <a:p>
            <a:r>
              <a:rPr lang="en-US" sz="2400" dirty="0" smtClean="0">
                <a:solidFill>
                  <a:srgbClr val="0000FF"/>
                </a:solidFill>
              </a:rPr>
              <a:t>Bio</a:t>
            </a:r>
            <a:endParaRPr lang="en-US" sz="2400" dirty="0">
              <a:solidFill>
                <a:srgbClr val="0000FF"/>
              </a:solidFill>
            </a:endParaRPr>
          </a:p>
        </p:txBody>
      </p:sp>
      <p:pic>
        <p:nvPicPr>
          <p:cNvPr id="11" name="Picture 10"/>
          <p:cNvPicPr>
            <a:picLocks noChangeAspect="1"/>
          </p:cNvPicPr>
          <p:nvPr/>
        </p:nvPicPr>
        <p:blipFill>
          <a:blip r:embed="rId3"/>
          <a:stretch>
            <a:fillRect/>
          </a:stretch>
        </p:blipFill>
        <p:spPr>
          <a:xfrm>
            <a:off x="7975600" y="762000"/>
            <a:ext cx="1016000" cy="1016000"/>
          </a:xfrm>
          <a:prstGeom prst="rect">
            <a:avLst/>
          </a:prstGeom>
        </p:spPr>
      </p:pic>
      <p:sp>
        <p:nvSpPr>
          <p:cNvPr id="12" name="Rectangle 13"/>
          <p:cNvSpPr>
            <a:spLocks noChangeArrowheads="1"/>
          </p:cNvSpPr>
          <p:nvPr/>
        </p:nvSpPr>
        <p:spPr bwMode="auto">
          <a:xfrm>
            <a:off x="4876800" y="847968"/>
            <a:ext cx="2863313" cy="82843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400" b="1" i="1" dirty="0" smtClean="0">
                <a:effectLst>
                  <a:outerShdw blurRad="38100" dist="38100" dir="2700000" algn="tl">
                    <a:srgbClr val="DDDDDD"/>
                  </a:outerShdw>
                </a:effectLst>
                <a:latin typeface="Comic Sans MS" charset="0"/>
              </a:rPr>
              <a:t>National Academy </a:t>
            </a:r>
          </a:p>
          <a:p>
            <a:pPr algn="ctr">
              <a:defRPr/>
            </a:pPr>
            <a:r>
              <a:rPr lang="en-US" sz="2400" b="1" i="1" dirty="0" smtClean="0">
                <a:effectLst>
                  <a:outerShdw blurRad="38100" dist="38100" dir="2700000" algn="tl">
                    <a:srgbClr val="DDDDDD"/>
                  </a:outerShdw>
                </a:effectLst>
                <a:latin typeface="Comic Sans MS" charset="0"/>
              </a:rPr>
              <a:t>of Sciences</a:t>
            </a:r>
            <a:endParaRPr lang="en-US" sz="2400" b="1" i="1" dirty="0">
              <a:effectLst>
                <a:outerShdw blurRad="38100" dist="38100" dir="2700000" algn="tl">
                  <a:srgbClr val="DDDDDD"/>
                </a:outerShdw>
              </a:effectLst>
              <a:latin typeface="Comic Sans MS" charset="0"/>
            </a:endParaRPr>
          </a:p>
        </p:txBody>
      </p:sp>
      <p:sp>
        <p:nvSpPr>
          <p:cNvPr id="13" name="TextBox 12"/>
          <p:cNvSpPr txBox="1"/>
          <p:nvPr/>
        </p:nvSpPr>
        <p:spPr>
          <a:xfrm>
            <a:off x="3581400" y="2743200"/>
            <a:ext cx="778278" cy="461665"/>
          </a:xfrm>
          <a:prstGeom prst="rect">
            <a:avLst/>
          </a:prstGeom>
          <a:noFill/>
        </p:spPr>
        <p:txBody>
          <a:bodyPr wrap="none" rtlCol="0">
            <a:spAutoFit/>
          </a:bodyPr>
          <a:lstStyle/>
          <a:p>
            <a:r>
              <a:rPr lang="en-US" sz="2400" dirty="0" smtClean="0">
                <a:solidFill>
                  <a:srgbClr val="0000FF"/>
                </a:solidFill>
              </a:rPr>
              <a:t>Tech</a:t>
            </a:r>
            <a:endParaRPr lang="en-US" sz="2400" dirty="0">
              <a:solidFill>
                <a:srgbClr val="0000FF"/>
              </a:solidFill>
            </a:endParaRPr>
          </a:p>
        </p:txBody>
      </p:sp>
    </p:spTree>
    <p:extLst>
      <p:ext uri="{BB962C8B-B14F-4D97-AF65-F5344CB8AC3E}">
        <p14:creationId xmlns:p14="http://schemas.microsoft.com/office/powerpoint/2010/main" val="220387903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3"/>
          <p:cNvSpPr txBox="1">
            <a:spLocks noChangeArrowheads="1"/>
          </p:cNvSpPr>
          <p:nvPr/>
        </p:nvSpPr>
        <p:spPr bwMode="auto">
          <a:xfrm>
            <a:off x="533400" y="1066800"/>
            <a:ext cx="7086600" cy="1631216"/>
          </a:xfrm>
          <a:prstGeom prst="rect">
            <a:avLst/>
          </a:prstGeom>
          <a:noFill/>
          <a:ln w="9525">
            <a:noFill/>
            <a:miter lim="800000"/>
            <a:headEnd/>
            <a:tailEnd/>
          </a:ln>
          <a:effectLst/>
        </p:spPr>
        <p:txBody>
          <a:bodyPr wrap="square">
            <a:prstTxWarp prst="textNoShape">
              <a:avLst/>
            </a:prstTxWarp>
            <a:spAutoFit/>
          </a:bodyPr>
          <a:lstStyle/>
          <a:p>
            <a:r>
              <a:rPr lang="en-US" sz="2000" b="1" dirty="0" smtClean="0">
                <a:latin typeface="Times" pitchFamily="-106" charset="0"/>
              </a:rPr>
              <a:t>Personalized medicine:</a:t>
            </a:r>
          </a:p>
          <a:p>
            <a:r>
              <a:rPr lang="en-US" sz="2000" b="1" dirty="0" smtClean="0">
                <a:latin typeface="Times" pitchFamily="-106" charset="0"/>
              </a:rPr>
              <a:t>	</a:t>
            </a:r>
            <a:r>
              <a:rPr lang="en-US" sz="2000" dirty="0" smtClean="0">
                <a:latin typeface="Times" pitchFamily="-106" charset="0"/>
              </a:rPr>
              <a:t>• Genome sequence reveals mutations</a:t>
            </a:r>
          </a:p>
          <a:p>
            <a:r>
              <a:rPr lang="en-US" sz="2000" b="1" dirty="0" smtClean="0">
                <a:latin typeface="Times" pitchFamily="-106" charset="0"/>
              </a:rPr>
              <a:t>		</a:t>
            </a:r>
            <a:r>
              <a:rPr lang="en-US" sz="2000" i="1" dirty="0" smtClean="0">
                <a:latin typeface="Times" pitchFamily="-106" charset="0"/>
              </a:rPr>
              <a:t>- treat symptoms </a:t>
            </a:r>
          </a:p>
          <a:p>
            <a:r>
              <a:rPr lang="en-US" sz="2000" i="1" dirty="0" smtClean="0">
                <a:latin typeface="Times" pitchFamily="-106" charset="0"/>
              </a:rPr>
              <a:t>			</a:t>
            </a:r>
            <a:r>
              <a:rPr lang="en-US" sz="2000" i="1" dirty="0" err="1" smtClean="0">
                <a:latin typeface="Times" pitchFamily="-106" charset="0"/>
              </a:rPr>
              <a:t>vs</a:t>
            </a:r>
            <a:r>
              <a:rPr lang="en-US" sz="2000" i="1" dirty="0" smtClean="0">
                <a:latin typeface="Times" pitchFamily="-106" charset="0"/>
              </a:rPr>
              <a:t> </a:t>
            </a:r>
          </a:p>
          <a:p>
            <a:r>
              <a:rPr lang="en-US" sz="2000" i="1" dirty="0" smtClean="0">
                <a:latin typeface="Times" pitchFamily="-106" charset="0"/>
              </a:rPr>
              <a:t>		           cause</a:t>
            </a:r>
            <a:r>
              <a:rPr lang="en-US" sz="2000" b="1" dirty="0" smtClean="0">
                <a:latin typeface="Times" pitchFamily="-106" charset="0"/>
              </a:rPr>
              <a:t>		</a:t>
            </a:r>
          </a:p>
        </p:txBody>
      </p:sp>
      <p:grpSp>
        <p:nvGrpSpPr>
          <p:cNvPr id="3" name="Group 12"/>
          <p:cNvGrpSpPr>
            <a:grpSpLocks/>
          </p:cNvGrpSpPr>
          <p:nvPr/>
        </p:nvGrpSpPr>
        <p:grpSpPr bwMode="auto">
          <a:xfrm>
            <a:off x="2362659" y="152400"/>
            <a:ext cx="6628942" cy="396876"/>
            <a:chOff x="1521" y="30"/>
            <a:chExt cx="2894" cy="250"/>
          </a:xfrm>
        </p:grpSpPr>
        <p:sp>
          <p:nvSpPr>
            <p:cNvPr id="8"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9"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18" name="Rectangle 17"/>
          <p:cNvSpPr/>
          <p:nvPr/>
        </p:nvSpPr>
        <p:spPr>
          <a:xfrm>
            <a:off x="1981200" y="2895600"/>
            <a:ext cx="4272774" cy="461665"/>
          </a:xfrm>
          <a:prstGeom prst="rect">
            <a:avLst/>
          </a:prstGeom>
        </p:spPr>
        <p:style>
          <a:lnRef idx="1">
            <a:schemeClr val="accent1"/>
          </a:lnRef>
          <a:fillRef idx="2">
            <a:schemeClr val="accent1"/>
          </a:fillRef>
          <a:effectRef idx="1">
            <a:schemeClr val="accent1"/>
          </a:effectRef>
          <a:fontRef idx="minor">
            <a:schemeClr val="dk1"/>
          </a:fontRef>
        </p:style>
        <p:txBody>
          <a:bodyPr wrap="none">
            <a:spAutoFit/>
          </a:bodyPr>
          <a:lstStyle/>
          <a:p>
            <a:r>
              <a:rPr lang="en-US" sz="2400" b="1" dirty="0" smtClean="0">
                <a:latin typeface="Comic Sans MS" pitchFamily="-106" charset="0"/>
              </a:rPr>
              <a:t>Genome Editing/Engineering</a:t>
            </a:r>
            <a:endParaRPr lang="en-US" sz="2400" dirty="0"/>
          </a:p>
        </p:txBody>
      </p:sp>
      <p:sp>
        <p:nvSpPr>
          <p:cNvPr id="30" name="Rectangle 29"/>
          <p:cNvSpPr/>
          <p:nvPr/>
        </p:nvSpPr>
        <p:spPr>
          <a:xfrm>
            <a:off x="457200" y="533400"/>
            <a:ext cx="1522171" cy="461665"/>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r>
              <a:rPr lang="en-US" sz="2400" b="1" dirty="0" smtClean="0">
                <a:latin typeface="Comic Sans MS" pitchFamily="-106" charset="0"/>
              </a:rPr>
              <a:t>Genomics</a:t>
            </a:r>
            <a:endParaRPr lang="en-US" sz="2400" dirty="0"/>
          </a:p>
        </p:txBody>
      </p:sp>
      <p:pic>
        <p:nvPicPr>
          <p:cNvPr id="31" name="Picture 30"/>
          <p:cNvPicPr>
            <a:picLocks noChangeAspect="1"/>
          </p:cNvPicPr>
          <p:nvPr/>
        </p:nvPicPr>
        <p:blipFill>
          <a:blip r:embed="rId2"/>
          <a:stretch>
            <a:fillRect/>
          </a:stretch>
        </p:blipFill>
        <p:spPr>
          <a:xfrm>
            <a:off x="5410200" y="3886200"/>
            <a:ext cx="2400300" cy="1744980"/>
          </a:xfrm>
          <a:prstGeom prst="rect">
            <a:avLst/>
          </a:prstGeom>
        </p:spPr>
      </p:pic>
      <p:pic>
        <p:nvPicPr>
          <p:cNvPr id="32" name="Picture 31"/>
          <p:cNvPicPr>
            <a:picLocks noChangeAspect="1"/>
          </p:cNvPicPr>
          <p:nvPr/>
        </p:nvPicPr>
        <p:blipFill>
          <a:blip r:embed="rId3"/>
          <a:stretch>
            <a:fillRect/>
          </a:stretch>
        </p:blipFill>
        <p:spPr>
          <a:xfrm>
            <a:off x="1295400" y="3962400"/>
            <a:ext cx="1219200" cy="1550416"/>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a:grpSpLocks/>
          </p:cNvGrpSpPr>
          <p:nvPr/>
        </p:nvGrpSpPr>
        <p:grpSpPr bwMode="auto">
          <a:xfrm>
            <a:off x="2362659" y="152400"/>
            <a:ext cx="6628942" cy="396876"/>
            <a:chOff x="1521" y="30"/>
            <a:chExt cx="2894" cy="250"/>
          </a:xfrm>
        </p:grpSpPr>
        <p:sp>
          <p:nvSpPr>
            <p:cNvPr id="6"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7"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8" name="Rectangle 3"/>
          <p:cNvSpPr>
            <a:spLocks noChangeArrowheads="1"/>
          </p:cNvSpPr>
          <p:nvPr/>
        </p:nvSpPr>
        <p:spPr bwMode="auto">
          <a:xfrm>
            <a:off x="762000" y="838200"/>
            <a:ext cx="5012264" cy="459100"/>
          </a:xfrm>
          <a:prstGeom prst="rect">
            <a:avLst/>
          </a:prstGeom>
          <a:noFill/>
          <a:ln w="12700">
            <a:noFill/>
            <a:miter lim="800000"/>
            <a:headEnd/>
            <a:tailEnd/>
          </a:ln>
        </p:spPr>
        <p:txBody>
          <a:bodyPr wrap="square" lIns="90487" tIns="44450" rIns="90487" bIns="44450">
            <a:prstTxWarp prst="textNoShape">
              <a:avLst/>
            </a:prstTxWarp>
            <a:spAutoFit/>
          </a:bodyPr>
          <a:lstStyle/>
          <a:p>
            <a:r>
              <a:rPr lang="en-US" sz="2400" i="1" dirty="0">
                <a:latin typeface="Apple Casual"/>
                <a:cs typeface="Apple Casual"/>
              </a:rPr>
              <a:t>What is Biotechnology</a:t>
            </a:r>
            <a:r>
              <a:rPr lang="en-US" sz="2400" i="1" dirty="0" smtClean="0">
                <a:latin typeface="Apple Casual"/>
                <a:cs typeface="Apple Casual"/>
              </a:rPr>
              <a:t>?</a:t>
            </a:r>
          </a:p>
          <a:p>
            <a:pPr algn="ctr"/>
            <a:endParaRPr lang="en-US" sz="2400" i="1" dirty="0">
              <a:latin typeface="Apple Casual"/>
              <a:cs typeface="Apple Casual"/>
            </a:endParaRPr>
          </a:p>
        </p:txBody>
      </p:sp>
      <p:sp>
        <p:nvSpPr>
          <p:cNvPr id="9" name="Rectangle 8"/>
          <p:cNvSpPr/>
          <p:nvPr/>
        </p:nvSpPr>
        <p:spPr>
          <a:xfrm>
            <a:off x="2087030" y="1390472"/>
            <a:ext cx="3429000" cy="1200328"/>
          </a:xfrm>
          <a:prstGeom prst="rect">
            <a:avLst/>
          </a:prstGeom>
        </p:spPr>
        <p:txBody>
          <a:bodyPr>
            <a:spAutoFit/>
          </a:bodyPr>
          <a:lstStyle/>
          <a:p>
            <a:pPr algn="ctr"/>
            <a:r>
              <a:rPr lang="en-US" sz="2400" dirty="0" smtClean="0">
                <a:latin typeface="Comic Sans MS"/>
                <a:cs typeface="Comic Sans MS"/>
              </a:rPr>
              <a:t>“Using or altering biological systems </a:t>
            </a:r>
          </a:p>
          <a:p>
            <a:pPr algn="ctr"/>
            <a:r>
              <a:rPr lang="en-US" sz="2400" dirty="0" smtClean="0">
                <a:latin typeface="Comic Sans MS"/>
                <a:cs typeface="Comic Sans MS"/>
              </a:rPr>
              <a:t>for specific purposes.”</a:t>
            </a:r>
            <a:endParaRPr lang="en-US" sz="2400" dirty="0">
              <a:latin typeface="Comic Sans MS"/>
              <a:cs typeface="Comic Sans MS"/>
            </a:endParaRPr>
          </a:p>
        </p:txBody>
      </p:sp>
      <p:sp>
        <p:nvSpPr>
          <p:cNvPr id="12" name="Rectangle 11"/>
          <p:cNvSpPr>
            <a:spLocks noChangeArrowheads="1"/>
          </p:cNvSpPr>
          <p:nvPr/>
        </p:nvSpPr>
        <p:spPr bwMode="auto">
          <a:xfrm>
            <a:off x="1447800" y="3048000"/>
            <a:ext cx="5410200" cy="828432"/>
          </a:xfrm>
          <a:prstGeom prst="rect">
            <a:avLst/>
          </a:prstGeom>
          <a:noFill/>
          <a:ln w="12700">
            <a:noFill/>
            <a:miter lim="800000"/>
            <a:headEnd/>
            <a:tailEnd/>
          </a:ln>
        </p:spPr>
        <p:txBody>
          <a:bodyPr wrap="square" lIns="90487" tIns="44450" rIns="90487" bIns="44450">
            <a:prstTxWarp prst="textNoShape">
              <a:avLst/>
            </a:prstTxWarp>
            <a:spAutoFit/>
          </a:bodyPr>
          <a:lstStyle/>
          <a:p>
            <a:r>
              <a:rPr lang="en-US" sz="2400" i="1" dirty="0" smtClean="0">
                <a:latin typeface="Comic Sans MS"/>
                <a:cs typeface="Comic Sans MS"/>
              </a:rPr>
              <a:t>Key questions:</a:t>
            </a:r>
          </a:p>
          <a:p>
            <a:r>
              <a:rPr lang="en-US" sz="2400" i="1" dirty="0" smtClean="0">
                <a:latin typeface="Comic Sans MS"/>
                <a:cs typeface="Comic Sans MS"/>
              </a:rPr>
              <a:t>	</a:t>
            </a:r>
            <a:r>
              <a:rPr lang="en-US" sz="2400" dirty="0" smtClean="0">
                <a:latin typeface="Comic Sans MS"/>
                <a:cs typeface="Comic Sans MS"/>
              </a:rPr>
              <a:t>•</a:t>
            </a:r>
            <a:r>
              <a:rPr lang="en-US" sz="2400" i="1" dirty="0" smtClean="0">
                <a:latin typeface="Comic Sans MS"/>
                <a:cs typeface="Comic Sans MS"/>
              </a:rPr>
              <a:t> </a:t>
            </a:r>
            <a:r>
              <a:rPr lang="en-US" sz="2400" dirty="0" smtClean="0">
                <a:latin typeface="Comic Sans MS"/>
                <a:cs typeface="Comic Sans MS"/>
              </a:rPr>
              <a:t>What is the objective?</a:t>
            </a:r>
          </a:p>
        </p:txBody>
      </p:sp>
      <p:sp>
        <p:nvSpPr>
          <p:cNvPr id="17" name="Rectangle 16"/>
          <p:cNvSpPr/>
          <p:nvPr/>
        </p:nvSpPr>
        <p:spPr>
          <a:xfrm>
            <a:off x="2209800" y="4191000"/>
            <a:ext cx="4572000" cy="461665"/>
          </a:xfrm>
          <a:prstGeom prst="rect">
            <a:avLst/>
          </a:prstGeom>
        </p:spPr>
        <p:txBody>
          <a:bodyPr>
            <a:spAutoFit/>
          </a:bodyPr>
          <a:lstStyle/>
          <a:p>
            <a:r>
              <a:rPr lang="en-US" sz="2400" dirty="0" smtClean="0">
                <a:latin typeface="Comic Sans MS"/>
                <a:cs typeface="Comic Sans MS"/>
              </a:rPr>
              <a:t>• How do we accomplish this?</a:t>
            </a:r>
          </a:p>
        </p:txBody>
      </p:sp>
      <p:grpSp>
        <p:nvGrpSpPr>
          <p:cNvPr id="19" name="Group 18"/>
          <p:cNvGrpSpPr/>
          <p:nvPr/>
        </p:nvGrpSpPr>
        <p:grpSpPr>
          <a:xfrm>
            <a:off x="1143000" y="4648200"/>
            <a:ext cx="6588269" cy="795754"/>
            <a:chOff x="1143000" y="4648200"/>
            <a:chExt cx="6588269" cy="795754"/>
          </a:xfrm>
        </p:grpSpPr>
        <p:sp>
          <p:nvSpPr>
            <p:cNvPr id="13" name="Rectangle 12"/>
            <p:cNvSpPr/>
            <p:nvPr/>
          </p:nvSpPr>
          <p:spPr>
            <a:xfrm>
              <a:off x="1143000" y="4648200"/>
              <a:ext cx="1907393" cy="338554"/>
            </a:xfrm>
            <a:prstGeom prst="rect">
              <a:avLst/>
            </a:prstGeom>
          </p:spPr>
          <p:txBody>
            <a:bodyPr wrap="none">
              <a:spAutoFit/>
            </a:bodyPr>
            <a:lstStyle/>
            <a:p>
              <a:r>
                <a:rPr lang="en-US" b="1" dirty="0" smtClean="0">
                  <a:solidFill>
                    <a:srgbClr val="0000FF"/>
                  </a:solidFill>
                  <a:latin typeface="Comic Sans MS" pitchFamily="-106" charset="0"/>
                </a:rPr>
                <a:t>Synthetic Biology</a:t>
              </a:r>
              <a:endParaRPr lang="en-US" b="1" dirty="0">
                <a:solidFill>
                  <a:srgbClr val="0000FF"/>
                </a:solidFill>
                <a:latin typeface="Comic Sans MS" pitchFamily="-106" charset="0"/>
              </a:endParaRPr>
            </a:p>
          </p:txBody>
        </p:sp>
        <p:sp>
          <p:nvSpPr>
            <p:cNvPr id="14" name="Rectangle 13"/>
            <p:cNvSpPr/>
            <p:nvPr/>
          </p:nvSpPr>
          <p:spPr>
            <a:xfrm>
              <a:off x="5943600" y="4648200"/>
              <a:ext cx="1787669" cy="338554"/>
            </a:xfrm>
            <a:prstGeom prst="rect">
              <a:avLst/>
            </a:prstGeom>
          </p:spPr>
          <p:txBody>
            <a:bodyPr wrap="none">
              <a:spAutoFit/>
            </a:bodyPr>
            <a:lstStyle/>
            <a:p>
              <a:r>
                <a:rPr lang="en-US" b="1" dirty="0" smtClean="0">
                  <a:solidFill>
                    <a:srgbClr val="FF0000"/>
                  </a:solidFill>
                  <a:latin typeface="Comic Sans MS" pitchFamily="-106" charset="0"/>
                </a:rPr>
                <a:t>Systems Biology</a:t>
              </a:r>
              <a:endParaRPr lang="en-US" b="1" dirty="0">
                <a:solidFill>
                  <a:srgbClr val="FF0000"/>
                </a:solidFill>
                <a:latin typeface="Comic Sans MS" pitchFamily="-106" charset="0"/>
              </a:endParaRPr>
            </a:p>
          </p:txBody>
        </p:sp>
        <p:sp>
          <p:nvSpPr>
            <p:cNvPr id="15" name="Rectangle 14"/>
            <p:cNvSpPr/>
            <p:nvPr/>
          </p:nvSpPr>
          <p:spPr>
            <a:xfrm>
              <a:off x="4876800" y="5029200"/>
              <a:ext cx="2114982" cy="338554"/>
            </a:xfrm>
            <a:prstGeom prst="rect">
              <a:avLst/>
            </a:prstGeom>
          </p:spPr>
          <p:txBody>
            <a:bodyPr wrap="none">
              <a:spAutoFit/>
            </a:bodyPr>
            <a:lstStyle/>
            <a:p>
              <a:r>
                <a:rPr lang="en-US" b="1" dirty="0" smtClean="0">
                  <a:solidFill>
                    <a:srgbClr val="996633"/>
                  </a:solidFill>
                  <a:latin typeface="Comic Sans MS" pitchFamily="-106" charset="0"/>
                </a:rPr>
                <a:t>Genome engineering</a:t>
              </a:r>
              <a:endParaRPr lang="en-US" b="1" dirty="0">
                <a:solidFill>
                  <a:srgbClr val="996633"/>
                </a:solidFill>
                <a:latin typeface="Comic Sans MS" pitchFamily="-106" charset="0"/>
              </a:endParaRPr>
            </a:p>
          </p:txBody>
        </p:sp>
        <p:sp>
          <p:nvSpPr>
            <p:cNvPr id="18" name="Rectangle 17"/>
            <p:cNvSpPr/>
            <p:nvPr/>
          </p:nvSpPr>
          <p:spPr>
            <a:xfrm>
              <a:off x="2590800" y="5105400"/>
              <a:ext cx="1903085" cy="338554"/>
            </a:xfrm>
            <a:prstGeom prst="rect">
              <a:avLst/>
            </a:prstGeom>
          </p:spPr>
          <p:txBody>
            <a:bodyPr wrap="none">
              <a:spAutoFit/>
            </a:bodyPr>
            <a:lstStyle/>
            <a:p>
              <a:r>
                <a:rPr lang="en-US" b="1" dirty="0" smtClean="0">
                  <a:solidFill>
                    <a:srgbClr val="008000"/>
                  </a:solidFill>
                  <a:latin typeface="Comic Sans MS" pitchFamily="-106" charset="0"/>
                </a:rPr>
                <a:t>Molecular Biology</a:t>
              </a:r>
              <a:endParaRPr lang="en-US" b="1" dirty="0">
                <a:solidFill>
                  <a:srgbClr val="008000"/>
                </a:solidFill>
                <a:latin typeface="Comic Sans MS" pitchFamily="-106" charset="0"/>
              </a:endParaRPr>
            </a:p>
          </p:txBody>
        </p:sp>
      </p:grpSp>
      <p:grpSp>
        <p:nvGrpSpPr>
          <p:cNvPr id="3" name="Group 2"/>
          <p:cNvGrpSpPr/>
          <p:nvPr/>
        </p:nvGrpSpPr>
        <p:grpSpPr>
          <a:xfrm>
            <a:off x="2209800" y="5638800"/>
            <a:ext cx="4572000" cy="914400"/>
            <a:chOff x="2209800" y="5638800"/>
            <a:chExt cx="4572000" cy="914400"/>
          </a:xfrm>
        </p:grpSpPr>
        <p:sp>
          <p:nvSpPr>
            <p:cNvPr id="16" name="Rectangle 15"/>
            <p:cNvSpPr/>
            <p:nvPr/>
          </p:nvSpPr>
          <p:spPr>
            <a:xfrm>
              <a:off x="2209800" y="5638800"/>
              <a:ext cx="4572000" cy="461665"/>
            </a:xfrm>
            <a:prstGeom prst="rect">
              <a:avLst/>
            </a:prstGeom>
          </p:spPr>
          <p:txBody>
            <a:bodyPr>
              <a:spAutoFit/>
            </a:bodyPr>
            <a:lstStyle/>
            <a:p>
              <a:r>
                <a:rPr lang="en-US" sz="2400" dirty="0" smtClean="0">
                  <a:latin typeface="Comic Sans MS"/>
                  <a:cs typeface="Comic Sans MS"/>
                </a:rPr>
                <a:t>• What must we know?</a:t>
              </a:r>
            </a:p>
            <a:p>
              <a:pPr algn="ctr"/>
              <a:endParaRPr lang="en-US" sz="2400" dirty="0">
                <a:latin typeface="Comic Sans MS"/>
                <a:cs typeface="Comic Sans MS"/>
              </a:endParaRPr>
            </a:p>
          </p:txBody>
        </p:sp>
        <p:sp>
          <p:nvSpPr>
            <p:cNvPr id="20" name="Rectangle 19"/>
            <p:cNvSpPr/>
            <p:nvPr/>
          </p:nvSpPr>
          <p:spPr>
            <a:xfrm>
              <a:off x="2819400" y="6153090"/>
              <a:ext cx="2290235" cy="400110"/>
            </a:xfrm>
            <a:prstGeom prst="rect">
              <a:avLst/>
            </a:prstGeom>
          </p:spPr>
          <p:txBody>
            <a:bodyPr wrap="none">
              <a:spAutoFit/>
            </a:bodyPr>
            <a:lstStyle/>
            <a:p>
              <a:r>
                <a:rPr lang="en-US" sz="2000" dirty="0" smtClean="0">
                  <a:latin typeface="Comic Sans MS"/>
                  <a:cs typeface="Comic Sans MS"/>
                </a:rPr>
                <a:t>Biology of system </a:t>
              </a:r>
              <a:endParaRPr lang="en-US" sz="2000" dirty="0"/>
            </a:p>
          </p:txBody>
        </p:sp>
      </p:gr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a:grpSpLocks/>
          </p:cNvGrpSpPr>
          <p:nvPr/>
        </p:nvGrpSpPr>
        <p:grpSpPr bwMode="auto">
          <a:xfrm>
            <a:off x="2362659" y="152400"/>
            <a:ext cx="6628942" cy="396876"/>
            <a:chOff x="1521" y="30"/>
            <a:chExt cx="2894" cy="250"/>
          </a:xfrm>
        </p:grpSpPr>
        <p:sp>
          <p:nvSpPr>
            <p:cNvPr id="6"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7"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8" name="Rectangle 3"/>
          <p:cNvSpPr>
            <a:spLocks noChangeArrowheads="1"/>
          </p:cNvSpPr>
          <p:nvPr/>
        </p:nvSpPr>
        <p:spPr bwMode="auto">
          <a:xfrm>
            <a:off x="762000" y="838200"/>
            <a:ext cx="5012264" cy="459100"/>
          </a:xfrm>
          <a:prstGeom prst="rect">
            <a:avLst/>
          </a:prstGeom>
          <a:noFill/>
          <a:ln w="12700">
            <a:noFill/>
            <a:miter lim="800000"/>
            <a:headEnd/>
            <a:tailEnd/>
          </a:ln>
        </p:spPr>
        <p:txBody>
          <a:bodyPr wrap="square" lIns="90487" tIns="44450" rIns="90487" bIns="44450">
            <a:prstTxWarp prst="textNoShape">
              <a:avLst/>
            </a:prstTxWarp>
            <a:spAutoFit/>
          </a:bodyPr>
          <a:lstStyle/>
          <a:p>
            <a:r>
              <a:rPr lang="en-US" sz="2400" i="1" dirty="0">
                <a:latin typeface="Apple Casual"/>
                <a:cs typeface="Apple Casual"/>
              </a:rPr>
              <a:t>What is Biotechnology</a:t>
            </a:r>
            <a:r>
              <a:rPr lang="en-US" sz="2400" i="1" dirty="0" smtClean="0">
                <a:latin typeface="Apple Casual"/>
                <a:cs typeface="Apple Casual"/>
              </a:rPr>
              <a:t>?</a:t>
            </a:r>
          </a:p>
          <a:p>
            <a:pPr algn="ctr"/>
            <a:endParaRPr lang="en-US" sz="2400" i="1" dirty="0">
              <a:latin typeface="Apple Casual"/>
              <a:cs typeface="Apple Casual"/>
            </a:endParaRPr>
          </a:p>
        </p:txBody>
      </p:sp>
      <p:sp>
        <p:nvSpPr>
          <p:cNvPr id="9" name="Rectangle 8"/>
          <p:cNvSpPr/>
          <p:nvPr/>
        </p:nvSpPr>
        <p:spPr>
          <a:xfrm>
            <a:off x="1524000" y="1676400"/>
            <a:ext cx="3429000" cy="1200328"/>
          </a:xfrm>
          <a:prstGeom prst="rect">
            <a:avLst/>
          </a:prstGeom>
        </p:spPr>
        <p:txBody>
          <a:bodyPr>
            <a:spAutoFit/>
          </a:bodyPr>
          <a:lstStyle/>
          <a:p>
            <a:pPr algn="ctr"/>
            <a:r>
              <a:rPr lang="en-US" sz="2400" dirty="0" smtClean="0">
                <a:latin typeface="Comic Sans MS"/>
                <a:cs typeface="Comic Sans MS"/>
              </a:rPr>
              <a:t>“Using or altering biological systems </a:t>
            </a:r>
          </a:p>
          <a:p>
            <a:pPr algn="ctr"/>
            <a:r>
              <a:rPr lang="en-US" sz="2400" dirty="0" smtClean="0">
                <a:latin typeface="Comic Sans MS"/>
                <a:cs typeface="Comic Sans MS"/>
              </a:rPr>
              <a:t>for specific purposes.”</a:t>
            </a:r>
            <a:endParaRPr lang="en-US" sz="2400" dirty="0">
              <a:latin typeface="Comic Sans MS"/>
              <a:cs typeface="Comic Sans MS"/>
            </a:endParaRPr>
          </a:p>
        </p:txBody>
      </p:sp>
      <p:sp>
        <p:nvSpPr>
          <p:cNvPr id="10" name="TextBox 9"/>
          <p:cNvSpPr txBox="1"/>
          <p:nvPr/>
        </p:nvSpPr>
        <p:spPr>
          <a:xfrm>
            <a:off x="1600200" y="3200400"/>
            <a:ext cx="2895600" cy="461665"/>
          </a:xfrm>
          <a:prstGeom prst="rect">
            <a:avLst/>
          </a:prstGeom>
          <a:noFill/>
        </p:spPr>
        <p:txBody>
          <a:bodyPr wrap="square" rtlCol="0">
            <a:spAutoFit/>
          </a:bodyPr>
          <a:lstStyle/>
          <a:p>
            <a:r>
              <a:rPr lang="en-US" sz="2400" dirty="0" smtClean="0"/>
              <a:t>How old of a field??</a:t>
            </a:r>
            <a:endParaRPr lang="en-US" sz="2400" dirty="0"/>
          </a:p>
        </p:txBody>
      </p:sp>
      <p:grpSp>
        <p:nvGrpSpPr>
          <p:cNvPr id="3" name="Group 25"/>
          <p:cNvGrpSpPr/>
          <p:nvPr/>
        </p:nvGrpSpPr>
        <p:grpSpPr>
          <a:xfrm>
            <a:off x="6172200" y="779780"/>
            <a:ext cx="2018501" cy="3785176"/>
            <a:chOff x="6172200" y="779780"/>
            <a:chExt cx="2018501" cy="3785176"/>
          </a:xfrm>
        </p:grpSpPr>
        <p:sp>
          <p:nvSpPr>
            <p:cNvPr id="14" name="Rectangle 13"/>
            <p:cNvSpPr/>
            <p:nvPr/>
          </p:nvSpPr>
          <p:spPr>
            <a:xfrm>
              <a:off x="6629400" y="2532380"/>
              <a:ext cx="1061208" cy="338554"/>
            </a:xfrm>
            <a:prstGeom prst="rect">
              <a:avLst/>
            </a:prstGeom>
          </p:spPr>
          <p:txBody>
            <a:bodyPr wrap="none">
              <a:spAutoFit/>
            </a:bodyPr>
            <a:lstStyle/>
            <a:p>
              <a:pPr algn="ctr"/>
              <a:r>
                <a:rPr lang="en-US" dirty="0" smtClean="0">
                  <a:latin typeface="Comic Sans MS"/>
                  <a:cs typeface="Comic Sans MS"/>
                </a:rPr>
                <a:t> 7000 BC</a:t>
              </a:r>
            </a:p>
            <a:p>
              <a:pPr algn="ctr"/>
              <a:endParaRPr lang="en-US" dirty="0" smtClean="0">
                <a:latin typeface="Comic Sans MS"/>
                <a:cs typeface="Comic Sans MS"/>
              </a:endParaRPr>
            </a:p>
          </p:txBody>
        </p:sp>
        <p:pic>
          <p:nvPicPr>
            <p:cNvPr id="13" name="Picture 12"/>
            <p:cNvPicPr>
              <a:picLocks noChangeAspect="1"/>
            </p:cNvPicPr>
            <p:nvPr/>
          </p:nvPicPr>
          <p:blipFill>
            <a:blip r:embed="rId2"/>
            <a:stretch>
              <a:fillRect/>
            </a:stretch>
          </p:blipFill>
          <p:spPr>
            <a:xfrm>
              <a:off x="6248400" y="2913380"/>
              <a:ext cx="1905000" cy="1043940"/>
            </a:xfrm>
            <a:prstGeom prst="rect">
              <a:avLst/>
            </a:prstGeom>
          </p:spPr>
        </p:pic>
        <p:sp>
          <p:nvSpPr>
            <p:cNvPr id="16" name="Rectangle 15"/>
            <p:cNvSpPr/>
            <p:nvPr/>
          </p:nvSpPr>
          <p:spPr>
            <a:xfrm>
              <a:off x="6172200" y="3980180"/>
              <a:ext cx="2018501" cy="584776"/>
            </a:xfrm>
            <a:prstGeom prst="rect">
              <a:avLst/>
            </a:prstGeom>
          </p:spPr>
          <p:txBody>
            <a:bodyPr wrap="none">
              <a:spAutoFit/>
            </a:bodyPr>
            <a:lstStyle/>
            <a:p>
              <a:pPr algn="ctr"/>
              <a:r>
                <a:rPr lang="en-US" dirty="0" err="1" smtClean="0">
                  <a:latin typeface="Comic Sans MS"/>
                  <a:cs typeface="Comic Sans MS"/>
                </a:rPr>
                <a:t>Jiahu</a:t>
              </a:r>
              <a:r>
                <a:rPr lang="en-US" dirty="0" smtClean="0">
                  <a:latin typeface="Comic Sans MS"/>
                  <a:cs typeface="Comic Sans MS"/>
                </a:rPr>
                <a:t>, China</a:t>
              </a:r>
            </a:p>
            <a:p>
              <a:pPr algn="ctr"/>
              <a:r>
                <a:rPr lang="en-US" dirty="0" smtClean="0">
                  <a:latin typeface="Comic Sans MS"/>
                  <a:cs typeface="Comic Sans MS"/>
                </a:rPr>
                <a:t>grapes, rice, honey</a:t>
              </a:r>
            </a:p>
            <a:p>
              <a:pPr algn="ctr"/>
              <a:endParaRPr lang="en-US" dirty="0" smtClean="0">
                <a:latin typeface="Comic Sans MS"/>
                <a:cs typeface="Comic Sans MS"/>
              </a:endParaRPr>
            </a:p>
          </p:txBody>
        </p:sp>
        <p:grpSp>
          <p:nvGrpSpPr>
            <p:cNvPr id="4" name="Group 19"/>
            <p:cNvGrpSpPr/>
            <p:nvPr/>
          </p:nvGrpSpPr>
          <p:grpSpPr>
            <a:xfrm>
              <a:off x="6324600" y="779780"/>
              <a:ext cx="1792052" cy="1463040"/>
              <a:chOff x="6248400" y="1828800"/>
              <a:chExt cx="1792052" cy="1463040"/>
            </a:xfrm>
          </p:grpSpPr>
          <p:pic>
            <p:nvPicPr>
              <p:cNvPr id="17" name="Picture 16"/>
              <p:cNvPicPr>
                <a:picLocks noChangeAspect="1"/>
              </p:cNvPicPr>
              <p:nvPr/>
            </p:nvPicPr>
            <p:blipFill>
              <a:blip r:embed="rId3"/>
              <a:stretch>
                <a:fillRect/>
              </a:stretch>
            </p:blipFill>
            <p:spPr>
              <a:xfrm>
                <a:off x="6400800" y="2362200"/>
                <a:ext cx="1402080" cy="929640"/>
              </a:xfrm>
              <a:prstGeom prst="rect">
                <a:avLst/>
              </a:prstGeom>
            </p:spPr>
          </p:pic>
          <p:sp>
            <p:nvSpPr>
              <p:cNvPr id="19" name="Rectangle 18"/>
              <p:cNvSpPr/>
              <p:nvPr/>
            </p:nvSpPr>
            <p:spPr>
              <a:xfrm>
                <a:off x="6248400" y="1828800"/>
                <a:ext cx="1792052" cy="400110"/>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r>
                  <a:rPr lang="en-US" sz="2000" dirty="0" smtClean="0">
                    <a:latin typeface="Comic Sans MS"/>
                    <a:cs typeface="Comic Sans MS"/>
                  </a:rPr>
                  <a:t>Fermentation</a:t>
                </a:r>
                <a:endParaRPr lang="en-US" sz="2000" dirty="0"/>
              </a:p>
            </p:txBody>
          </p:sp>
        </p:grpSp>
      </p:grpSp>
      <p:grpSp>
        <p:nvGrpSpPr>
          <p:cNvPr id="5" name="Group 26"/>
          <p:cNvGrpSpPr/>
          <p:nvPr/>
        </p:nvGrpSpPr>
        <p:grpSpPr>
          <a:xfrm>
            <a:off x="6172200" y="2209800"/>
            <a:ext cx="2590800" cy="4224754"/>
            <a:chOff x="6172200" y="2209800"/>
            <a:chExt cx="2590800" cy="4224754"/>
          </a:xfrm>
        </p:grpSpPr>
        <p:sp>
          <p:nvSpPr>
            <p:cNvPr id="25" name="Rectangle 24"/>
            <p:cNvSpPr/>
            <p:nvPr/>
          </p:nvSpPr>
          <p:spPr>
            <a:xfrm>
              <a:off x="6629400" y="6096000"/>
              <a:ext cx="1020231" cy="338554"/>
            </a:xfrm>
            <a:prstGeom prst="rect">
              <a:avLst/>
            </a:prstGeom>
          </p:spPr>
          <p:txBody>
            <a:bodyPr wrap="none">
              <a:spAutoFit/>
            </a:bodyPr>
            <a:lstStyle/>
            <a:p>
              <a:pPr algn="ctr"/>
              <a:r>
                <a:rPr lang="en-US" dirty="0" smtClean="0">
                  <a:latin typeface="Comic Sans MS"/>
                  <a:cs typeface="Comic Sans MS"/>
                </a:rPr>
                <a:t> </a:t>
              </a:r>
              <a:r>
                <a:rPr lang="en-US" dirty="0" err="1" smtClean="0">
                  <a:latin typeface="Comic Sans MS"/>
                  <a:cs typeface="Comic Sans MS"/>
                </a:rPr>
                <a:t>Biofuels</a:t>
              </a:r>
              <a:endParaRPr lang="en-US" dirty="0" smtClean="0">
                <a:latin typeface="Comic Sans MS"/>
                <a:cs typeface="Comic Sans MS"/>
              </a:endParaRPr>
            </a:p>
          </p:txBody>
        </p:sp>
        <p:grpSp>
          <p:nvGrpSpPr>
            <p:cNvPr id="11" name="Group 22"/>
            <p:cNvGrpSpPr/>
            <p:nvPr/>
          </p:nvGrpSpPr>
          <p:grpSpPr>
            <a:xfrm>
              <a:off x="6172200" y="2209800"/>
              <a:ext cx="2590800" cy="3944620"/>
              <a:chOff x="6248400" y="2438400"/>
              <a:chExt cx="2590800" cy="3944620"/>
            </a:xfrm>
          </p:grpSpPr>
          <p:sp>
            <p:nvSpPr>
              <p:cNvPr id="21" name="Curved Left Arrow 20"/>
              <p:cNvSpPr/>
              <p:nvPr/>
            </p:nvSpPr>
            <p:spPr bwMode="auto">
              <a:xfrm>
                <a:off x="8229600" y="2438400"/>
                <a:ext cx="609600" cy="3200400"/>
              </a:xfrm>
              <a:prstGeom prst="curvedLeftArrow">
                <a:avLst/>
              </a:prstGeom>
              <a:solidFill>
                <a:srgbClr val="3333CC"/>
              </a:solidFill>
              <a:ln w="9525"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Times New Roman" pitchFamily="-106" charset="0"/>
                </a:endParaRPr>
              </a:p>
            </p:txBody>
          </p:sp>
          <p:pic>
            <p:nvPicPr>
              <p:cNvPr id="22" name="Picture 21"/>
              <p:cNvPicPr>
                <a:picLocks noChangeAspect="1"/>
              </p:cNvPicPr>
              <p:nvPr/>
            </p:nvPicPr>
            <p:blipFill>
              <a:blip r:embed="rId4"/>
              <a:stretch>
                <a:fillRect/>
              </a:stretch>
            </p:blipFill>
            <p:spPr>
              <a:xfrm>
                <a:off x="6248400" y="4953000"/>
                <a:ext cx="1905000" cy="1430020"/>
              </a:xfrm>
              <a:prstGeom prst="rect">
                <a:avLst/>
              </a:prstGeom>
            </p:spPr>
          </p:pic>
        </p:grpSp>
      </p:grpSp>
      <p:sp>
        <p:nvSpPr>
          <p:cNvPr id="24" name="Text Box 9"/>
          <p:cNvSpPr txBox="1">
            <a:spLocks noChangeArrowheads="1"/>
          </p:cNvSpPr>
          <p:nvPr/>
        </p:nvSpPr>
        <p:spPr bwMode="auto">
          <a:xfrm>
            <a:off x="762000" y="4800600"/>
            <a:ext cx="4343400" cy="120032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wrap="square">
            <a:prstTxWarp prst="textNoShape">
              <a:avLst/>
            </a:prstTxWarp>
            <a:spAutoFit/>
          </a:bodyPr>
          <a:lstStyle/>
          <a:p>
            <a:pPr algn="ctr"/>
            <a:r>
              <a:rPr lang="en-US" sz="2400" b="1" dirty="0" smtClean="0">
                <a:latin typeface="Comic Sans MS" pitchFamily="-106" charset="0"/>
              </a:rPr>
              <a:t>Advent of Molecular Biology </a:t>
            </a:r>
          </a:p>
          <a:p>
            <a:pPr algn="ctr"/>
            <a:r>
              <a:rPr lang="en-US" sz="2400" b="1" dirty="0" smtClean="0">
                <a:latin typeface="Comic Sans MS" pitchFamily="-106" charset="0"/>
              </a:rPr>
              <a:t>revolutionized </a:t>
            </a:r>
          </a:p>
          <a:p>
            <a:pPr algn="ctr"/>
            <a:r>
              <a:rPr lang="en-US" sz="2400" b="1" dirty="0" smtClean="0">
                <a:latin typeface="Comic Sans MS" pitchFamily="-106" charset="0"/>
              </a:rPr>
              <a:t>Biotechnology!</a:t>
            </a:r>
            <a:endParaRPr lang="en-US" sz="2400" b="1" dirty="0">
              <a:latin typeface="Comic Sans MS" pitchFamily="-106" charset="0"/>
            </a:endParaRPr>
          </a:p>
        </p:txBody>
      </p:sp>
      <p:sp>
        <p:nvSpPr>
          <p:cNvPr id="23" name="Rectangle 22"/>
          <p:cNvSpPr/>
          <p:nvPr/>
        </p:nvSpPr>
        <p:spPr>
          <a:xfrm>
            <a:off x="4343400" y="914400"/>
            <a:ext cx="1197764" cy="584776"/>
          </a:xfrm>
          <a:prstGeom prst="rect">
            <a:avLst/>
          </a:prstGeom>
        </p:spPr>
        <p:txBody>
          <a:bodyPr wrap="none">
            <a:spAutoFit/>
          </a:bodyPr>
          <a:lstStyle/>
          <a:p>
            <a:pPr algn="ctr"/>
            <a:r>
              <a:rPr lang="en-US" dirty="0" smtClean="0">
                <a:latin typeface="Comic Sans MS"/>
                <a:cs typeface="Comic Sans MS"/>
              </a:rPr>
              <a:t>1919</a:t>
            </a:r>
          </a:p>
          <a:p>
            <a:pPr algn="ctr"/>
            <a:r>
              <a:rPr lang="en-US" dirty="0" smtClean="0">
                <a:latin typeface="Comic Sans MS"/>
                <a:cs typeface="Comic Sans MS"/>
              </a:rPr>
              <a:t>Karl </a:t>
            </a:r>
            <a:r>
              <a:rPr lang="en-US" dirty="0" err="1" smtClean="0">
                <a:latin typeface="Comic Sans MS"/>
                <a:cs typeface="Comic Sans MS"/>
              </a:rPr>
              <a:t>Ereky</a:t>
            </a:r>
            <a:endParaRPr lang="en-US"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a:grpSpLocks/>
          </p:cNvGrpSpPr>
          <p:nvPr/>
        </p:nvGrpSpPr>
        <p:grpSpPr bwMode="auto">
          <a:xfrm>
            <a:off x="2362659" y="152400"/>
            <a:ext cx="6628942" cy="396876"/>
            <a:chOff x="1521" y="30"/>
            <a:chExt cx="2894" cy="250"/>
          </a:xfrm>
        </p:grpSpPr>
        <p:sp>
          <p:nvSpPr>
            <p:cNvPr id="6"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7"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24" name="Text Box 9"/>
          <p:cNvSpPr txBox="1">
            <a:spLocks noChangeArrowheads="1"/>
          </p:cNvSpPr>
          <p:nvPr/>
        </p:nvSpPr>
        <p:spPr bwMode="auto">
          <a:xfrm>
            <a:off x="457200" y="762000"/>
            <a:ext cx="4343400" cy="120032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wrap="square">
            <a:prstTxWarp prst="textNoShape">
              <a:avLst/>
            </a:prstTxWarp>
            <a:spAutoFit/>
          </a:bodyPr>
          <a:lstStyle/>
          <a:p>
            <a:pPr algn="ctr"/>
            <a:r>
              <a:rPr lang="en-US" sz="2400" b="1" dirty="0" smtClean="0">
                <a:latin typeface="Comic Sans MS" pitchFamily="-106" charset="0"/>
              </a:rPr>
              <a:t>Advent of Molecular Biology </a:t>
            </a:r>
          </a:p>
          <a:p>
            <a:pPr algn="ctr"/>
            <a:r>
              <a:rPr lang="en-US" sz="2400" b="1" dirty="0" smtClean="0">
                <a:latin typeface="Comic Sans MS" pitchFamily="-106" charset="0"/>
              </a:rPr>
              <a:t>revolutionized </a:t>
            </a:r>
          </a:p>
          <a:p>
            <a:pPr algn="ctr"/>
            <a:r>
              <a:rPr lang="en-US" sz="2400" b="1" dirty="0" smtClean="0">
                <a:latin typeface="Comic Sans MS" pitchFamily="-106" charset="0"/>
              </a:rPr>
              <a:t>Biotechnology!</a:t>
            </a:r>
            <a:endParaRPr lang="en-US" sz="2400" b="1" dirty="0">
              <a:latin typeface="Comic Sans MS" pitchFamily="-106" charset="0"/>
            </a:endParaRPr>
          </a:p>
        </p:txBody>
      </p:sp>
      <p:grpSp>
        <p:nvGrpSpPr>
          <p:cNvPr id="32" name="Group 31"/>
          <p:cNvGrpSpPr/>
          <p:nvPr/>
        </p:nvGrpSpPr>
        <p:grpSpPr>
          <a:xfrm>
            <a:off x="5197981" y="685800"/>
            <a:ext cx="3829193" cy="3200400"/>
            <a:chOff x="5197981" y="762000"/>
            <a:chExt cx="3829193" cy="3200400"/>
          </a:xfrm>
        </p:grpSpPr>
        <p:sp>
          <p:nvSpPr>
            <p:cNvPr id="28" name="Rectangle 27"/>
            <p:cNvSpPr/>
            <p:nvPr/>
          </p:nvSpPr>
          <p:spPr>
            <a:xfrm>
              <a:off x="5197981" y="762000"/>
              <a:ext cx="3829193" cy="1323439"/>
            </a:xfrm>
            <a:prstGeom prst="rect">
              <a:avLst/>
            </a:prstGeom>
          </p:spPr>
          <p:txBody>
            <a:bodyPr wrap="none">
              <a:spAutoFit/>
            </a:bodyPr>
            <a:lstStyle/>
            <a:p>
              <a:pPr algn="ctr"/>
              <a:r>
                <a:rPr lang="en-US" b="1" dirty="0" smtClean="0">
                  <a:latin typeface="Comic Sans MS" pitchFamily="-106" charset="0"/>
                </a:rPr>
                <a:t>1972</a:t>
              </a:r>
            </a:p>
            <a:p>
              <a:pPr algn="ctr"/>
              <a:r>
                <a:rPr lang="en-US" b="1" dirty="0" smtClean="0">
                  <a:latin typeface="Comic Sans MS" pitchFamily="-106" charset="0"/>
                </a:rPr>
                <a:t>Stanley Cohen (plasmids)</a:t>
              </a:r>
            </a:p>
            <a:p>
              <a:pPr algn="ctr"/>
              <a:r>
                <a:rPr lang="en-US" b="1" dirty="0" smtClean="0">
                  <a:latin typeface="Comic Sans MS" pitchFamily="-106" charset="0"/>
                </a:rPr>
                <a:t>+</a:t>
              </a:r>
            </a:p>
            <a:p>
              <a:pPr algn="ctr"/>
              <a:r>
                <a:rPr lang="en-US" b="1" dirty="0" smtClean="0">
                  <a:latin typeface="Comic Sans MS" pitchFamily="-106" charset="0"/>
                </a:rPr>
                <a:t>Herbert Boyer (restriction enzymes)</a:t>
              </a:r>
            </a:p>
            <a:p>
              <a:pPr algn="ctr"/>
              <a:r>
                <a:rPr lang="en-US" b="1" dirty="0" smtClean="0">
                  <a:latin typeface="Comic Sans MS" pitchFamily="-106" charset="0"/>
                </a:rPr>
                <a:t>              </a:t>
              </a:r>
              <a:r>
                <a:rPr lang="en-US" sz="1400" b="1" dirty="0" smtClean="0">
                  <a:latin typeface="Comic Sans MS" pitchFamily="-106" charset="0"/>
                </a:rPr>
                <a:t>EcoR1</a:t>
              </a:r>
            </a:p>
          </p:txBody>
        </p:sp>
        <p:pic>
          <p:nvPicPr>
            <p:cNvPr id="29" name="Picture 28"/>
            <p:cNvPicPr>
              <a:picLocks noChangeAspect="1"/>
            </p:cNvPicPr>
            <p:nvPr/>
          </p:nvPicPr>
          <p:blipFill>
            <a:blip r:embed="rId2"/>
            <a:stretch>
              <a:fillRect/>
            </a:stretch>
          </p:blipFill>
          <p:spPr>
            <a:xfrm>
              <a:off x="5867400" y="2057400"/>
              <a:ext cx="2540000" cy="1905000"/>
            </a:xfrm>
            <a:prstGeom prst="rect">
              <a:avLst/>
            </a:prstGeom>
          </p:spPr>
        </p:pic>
      </p:grpSp>
      <p:grpSp>
        <p:nvGrpSpPr>
          <p:cNvPr id="35" name="Group 34"/>
          <p:cNvGrpSpPr/>
          <p:nvPr/>
        </p:nvGrpSpPr>
        <p:grpSpPr>
          <a:xfrm>
            <a:off x="609600" y="2438400"/>
            <a:ext cx="5791200" cy="2773680"/>
            <a:chOff x="609600" y="2514600"/>
            <a:chExt cx="5791200" cy="2773680"/>
          </a:xfrm>
        </p:grpSpPr>
        <p:grpSp>
          <p:nvGrpSpPr>
            <p:cNvPr id="33" name="Group 32"/>
            <p:cNvGrpSpPr/>
            <p:nvPr/>
          </p:nvGrpSpPr>
          <p:grpSpPr>
            <a:xfrm>
              <a:off x="2895600" y="2514600"/>
              <a:ext cx="3505200" cy="2773680"/>
              <a:chOff x="2895600" y="2514600"/>
              <a:chExt cx="3505200" cy="2773680"/>
            </a:xfrm>
          </p:grpSpPr>
          <p:pic>
            <p:nvPicPr>
              <p:cNvPr id="30" name="Picture 29"/>
              <p:cNvPicPr>
                <a:picLocks noChangeAspect="1"/>
              </p:cNvPicPr>
              <p:nvPr/>
            </p:nvPicPr>
            <p:blipFill>
              <a:blip r:embed="rId3"/>
              <a:stretch>
                <a:fillRect/>
              </a:stretch>
            </p:blipFill>
            <p:spPr>
              <a:xfrm>
                <a:off x="2895600" y="2514600"/>
                <a:ext cx="1920240" cy="2773680"/>
              </a:xfrm>
              <a:prstGeom prst="rect">
                <a:avLst/>
              </a:prstGeom>
            </p:spPr>
          </p:pic>
          <p:sp>
            <p:nvSpPr>
              <p:cNvPr id="31" name="Bent Arrow 30"/>
              <p:cNvSpPr/>
              <p:nvPr/>
            </p:nvSpPr>
            <p:spPr bwMode="auto">
              <a:xfrm rot="10800000">
                <a:off x="5334000" y="4191000"/>
                <a:ext cx="1066800" cy="685800"/>
              </a:xfrm>
              <a:prstGeom prst="ben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Times New Roman" pitchFamily="-106" charset="0"/>
                </a:endParaRPr>
              </a:p>
            </p:txBody>
          </p:sp>
        </p:grpSp>
        <p:sp>
          <p:nvSpPr>
            <p:cNvPr id="34" name="Rectangle 33"/>
            <p:cNvSpPr/>
            <p:nvPr/>
          </p:nvSpPr>
          <p:spPr>
            <a:xfrm>
              <a:off x="609600" y="2895600"/>
              <a:ext cx="1672253" cy="830997"/>
            </a:xfrm>
            <a:prstGeom prst="rect">
              <a:avLst/>
            </a:prstGeom>
          </p:spPr>
          <p:txBody>
            <a:bodyPr wrap="none">
              <a:spAutoFit/>
            </a:bodyPr>
            <a:lstStyle/>
            <a:p>
              <a:pPr algn="ctr"/>
              <a:r>
                <a:rPr lang="en-US" b="1" dirty="0" smtClean="0">
                  <a:latin typeface="Comic Sans MS" pitchFamily="-106" charset="0"/>
                </a:rPr>
                <a:t>1980 </a:t>
              </a:r>
            </a:p>
            <a:p>
              <a:pPr algn="ctr"/>
              <a:r>
                <a:rPr lang="en-US" b="1" dirty="0" smtClean="0">
                  <a:latin typeface="Comic Sans MS" pitchFamily="-106" charset="0"/>
                </a:rPr>
                <a:t>Cloning Patent</a:t>
              </a:r>
            </a:p>
            <a:p>
              <a:pPr algn="ctr"/>
              <a:r>
                <a:rPr lang="en-US" b="1" dirty="0" smtClean="0">
                  <a:latin typeface="Comic Sans MS" pitchFamily="-106" charset="0"/>
                </a:rPr>
                <a:t>Stanford &amp; UC</a:t>
              </a:r>
              <a:endParaRPr lang="en-US" b="1" dirty="0"/>
            </a:p>
          </p:txBody>
        </p:sp>
      </p:grpSp>
      <p:grpSp>
        <p:nvGrpSpPr>
          <p:cNvPr id="38" name="Group 37"/>
          <p:cNvGrpSpPr/>
          <p:nvPr/>
        </p:nvGrpSpPr>
        <p:grpSpPr>
          <a:xfrm>
            <a:off x="152400" y="4114800"/>
            <a:ext cx="8839200" cy="1676400"/>
            <a:chOff x="152400" y="4191000"/>
            <a:chExt cx="8839200" cy="1676400"/>
          </a:xfrm>
        </p:grpSpPr>
        <p:grpSp>
          <p:nvGrpSpPr>
            <p:cNvPr id="36" name="Group 35"/>
            <p:cNvGrpSpPr/>
            <p:nvPr/>
          </p:nvGrpSpPr>
          <p:grpSpPr>
            <a:xfrm>
              <a:off x="152400" y="5405735"/>
              <a:ext cx="8839200" cy="461665"/>
              <a:chOff x="152400" y="5405735"/>
              <a:chExt cx="8839200" cy="461665"/>
            </a:xfrm>
          </p:grpSpPr>
          <p:sp>
            <p:nvSpPr>
              <p:cNvPr id="25" name="Text Box 9"/>
              <p:cNvSpPr txBox="1">
                <a:spLocks noChangeArrowheads="1"/>
              </p:cNvSpPr>
              <p:nvPr/>
            </p:nvSpPr>
            <p:spPr bwMode="auto">
              <a:xfrm>
                <a:off x="152400" y="5405735"/>
                <a:ext cx="8839200" cy="461665"/>
              </a:xfrm>
              <a:prstGeom prst="rect">
                <a:avLst/>
              </a:prstGeom>
              <a:noFill/>
              <a:ln w="9525">
                <a:noFill/>
                <a:miter lim="800000"/>
                <a:headEnd/>
                <a:tailEnd/>
              </a:ln>
              <a:effectLst/>
            </p:spPr>
            <p:txBody>
              <a:bodyPr wrap="square">
                <a:prstTxWarp prst="textNoShape">
                  <a:avLst/>
                </a:prstTxWarp>
                <a:spAutoFit/>
              </a:bodyPr>
              <a:lstStyle/>
              <a:p>
                <a:r>
                  <a:rPr lang="en-US" sz="2400" b="1" dirty="0" smtClean="0">
                    <a:latin typeface="Comic Sans MS" pitchFamily="-106" charset="0"/>
                  </a:rPr>
                  <a:t>Molecular Biology 	     		genetic/cellular “engineering”</a:t>
                </a:r>
                <a:endParaRPr lang="en-US" sz="2400" b="1" dirty="0">
                  <a:latin typeface="Comic Sans MS" pitchFamily="-106" charset="0"/>
                </a:endParaRPr>
              </a:p>
            </p:txBody>
          </p:sp>
          <p:cxnSp>
            <p:nvCxnSpPr>
              <p:cNvPr id="27" name="Straight Arrow Connector 26"/>
              <p:cNvCxnSpPr/>
              <p:nvPr/>
            </p:nvCxnSpPr>
            <p:spPr bwMode="auto">
              <a:xfrm>
                <a:off x="3124200" y="5638800"/>
                <a:ext cx="1143000" cy="1588"/>
              </a:xfrm>
              <a:prstGeom prst="straightConnector1">
                <a:avLst/>
              </a:prstGeom>
              <a:solidFill>
                <a:schemeClr val="accent1"/>
              </a:solidFill>
              <a:ln w="38100" cap="flat" cmpd="sng" algn="ctr">
                <a:solidFill>
                  <a:schemeClr val="tx1"/>
                </a:solidFill>
                <a:prstDash val="dash"/>
                <a:round/>
                <a:headEnd type="none" w="med" len="med"/>
                <a:tailEnd type="arrow" w="med" len="med"/>
              </a:ln>
              <a:effectLst/>
            </p:spPr>
          </p:cxnSp>
        </p:grpSp>
        <p:sp>
          <p:nvSpPr>
            <p:cNvPr id="37" name="Down Arrow 36"/>
            <p:cNvSpPr/>
            <p:nvPr/>
          </p:nvSpPr>
          <p:spPr bwMode="auto">
            <a:xfrm>
              <a:off x="1295400" y="4191000"/>
              <a:ext cx="304800" cy="1295400"/>
            </a:xfrm>
            <a:prstGeom prst="down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Times New Roman" pitchFamily="-106" charset="0"/>
              </a:endParaRPr>
            </a:p>
          </p:txBody>
        </p:sp>
      </p:grpSp>
      <p:grpSp>
        <p:nvGrpSpPr>
          <p:cNvPr id="21" name="Group 20"/>
          <p:cNvGrpSpPr/>
          <p:nvPr/>
        </p:nvGrpSpPr>
        <p:grpSpPr>
          <a:xfrm>
            <a:off x="2781300" y="5852154"/>
            <a:ext cx="5856580" cy="904509"/>
            <a:chOff x="2781300" y="5852154"/>
            <a:chExt cx="5856580" cy="904509"/>
          </a:xfrm>
        </p:grpSpPr>
        <p:pic>
          <p:nvPicPr>
            <p:cNvPr id="41" name="Picture 40"/>
            <p:cNvPicPr>
              <a:picLocks noChangeAspect="1"/>
            </p:cNvPicPr>
            <p:nvPr/>
          </p:nvPicPr>
          <p:blipFill>
            <a:blip r:embed="rId4"/>
            <a:srcRect t="9809" b="25504"/>
            <a:stretch>
              <a:fillRect/>
            </a:stretch>
          </p:blipFill>
          <p:spPr>
            <a:xfrm>
              <a:off x="2781300" y="5852154"/>
              <a:ext cx="2095500" cy="904509"/>
            </a:xfrm>
            <a:prstGeom prst="rect">
              <a:avLst/>
            </a:prstGeom>
          </p:spPr>
        </p:pic>
        <p:sp>
          <p:nvSpPr>
            <p:cNvPr id="43" name="Rectangle 42"/>
            <p:cNvSpPr/>
            <p:nvPr/>
          </p:nvSpPr>
          <p:spPr>
            <a:xfrm>
              <a:off x="5029200" y="6096000"/>
              <a:ext cx="3608680" cy="584776"/>
            </a:xfrm>
            <a:prstGeom prst="rect">
              <a:avLst/>
            </a:prstGeom>
          </p:spPr>
          <p:txBody>
            <a:bodyPr wrap="none">
              <a:spAutoFit/>
            </a:bodyPr>
            <a:lstStyle/>
            <a:p>
              <a:r>
                <a:rPr lang="en-US" b="1" dirty="0" smtClean="0">
                  <a:latin typeface="Comic Sans MS" pitchFamily="-106" charset="0"/>
                </a:rPr>
                <a:t>1</a:t>
              </a:r>
              <a:r>
                <a:rPr lang="en-US" b="1" baseline="30000" dirty="0" smtClean="0">
                  <a:latin typeface="Comic Sans MS" pitchFamily="-106" charset="0"/>
                </a:rPr>
                <a:t>st</a:t>
              </a:r>
              <a:r>
                <a:rPr lang="en-US" b="1" dirty="0" smtClean="0">
                  <a:latin typeface="Comic Sans MS" pitchFamily="-106" charset="0"/>
                </a:rPr>
                <a:t> Modern Biotechnology Company</a:t>
              </a:r>
            </a:p>
            <a:p>
              <a:pPr algn="ctr"/>
              <a:r>
                <a:rPr lang="en-US" b="1" dirty="0" smtClean="0">
                  <a:latin typeface="Comic Sans MS" pitchFamily="-106" charset="0"/>
                </a:rPr>
                <a:t>                 1976</a:t>
              </a:r>
              <a:endParaRPr lang="en-US" dirty="0"/>
            </a:p>
          </p:txBody>
        </p:sp>
      </p:gr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p:cNvGrpSpPr>
            <a:grpSpLocks/>
          </p:cNvGrpSpPr>
          <p:nvPr/>
        </p:nvGrpSpPr>
        <p:grpSpPr bwMode="auto">
          <a:xfrm>
            <a:off x="2362659" y="152400"/>
            <a:ext cx="6628942" cy="396876"/>
            <a:chOff x="1521" y="30"/>
            <a:chExt cx="2894" cy="250"/>
          </a:xfrm>
        </p:grpSpPr>
        <p:sp>
          <p:nvSpPr>
            <p:cNvPr id="6"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7"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8" name="Rectangle 3"/>
          <p:cNvSpPr>
            <a:spLocks noChangeArrowheads="1"/>
          </p:cNvSpPr>
          <p:nvPr/>
        </p:nvSpPr>
        <p:spPr bwMode="auto">
          <a:xfrm>
            <a:off x="762000" y="1078082"/>
            <a:ext cx="5012264" cy="459100"/>
          </a:xfrm>
          <a:prstGeom prst="rect">
            <a:avLst/>
          </a:prstGeom>
          <a:noFill/>
          <a:ln w="12700">
            <a:noFill/>
            <a:miter lim="800000"/>
            <a:headEnd/>
            <a:tailEnd/>
          </a:ln>
        </p:spPr>
        <p:txBody>
          <a:bodyPr wrap="square" lIns="90487" tIns="44450" rIns="90487" bIns="44450">
            <a:prstTxWarp prst="textNoShape">
              <a:avLst/>
            </a:prstTxWarp>
            <a:spAutoFit/>
          </a:bodyPr>
          <a:lstStyle/>
          <a:p>
            <a:r>
              <a:rPr lang="en-US" sz="2400" i="1" dirty="0">
                <a:latin typeface="Apple Casual"/>
                <a:cs typeface="Apple Casual"/>
              </a:rPr>
              <a:t>What is Biotechnology</a:t>
            </a:r>
            <a:r>
              <a:rPr lang="en-US" sz="2400" i="1" dirty="0" smtClean="0">
                <a:latin typeface="Apple Casual"/>
                <a:cs typeface="Apple Casual"/>
              </a:rPr>
              <a:t>?</a:t>
            </a:r>
          </a:p>
          <a:p>
            <a:pPr algn="ctr"/>
            <a:endParaRPr lang="en-US" sz="2400" i="1" dirty="0">
              <a:latin typeface="Apple Casual"/>
              <a:cs typeface="Apple Casual"/>
            </a:endParaRPr>
          </a:p>
        </p:txBody>
      </p:sp>
      <p:sp>
        <p:nvSpPr>
          <p:cNvPr id="9" name="Rectangle 8"/>
          <p:cNvSpPr/>
          <p:nvPr/>
        </p:nvSpPr>
        <p:spPr>
          <a:xfrm>
            <a:off x="2087030" y="1771472"/>
            <a:ext cx="3429000" cy="1200328"/>
          </a:xfrm>
          <a:prstGeom prst="rect">
            <a:avLst/>
          </a:prstGeom>
        </p:spPr>
        <p:txBody>
          <a:bodyPr>
            <a:spAutoFit/>
          </a:bodyPr>
          <a:lstStyle/>
          <a:p>
            <a:pPr algn="ctr"/>
            <a:r>
              <a:rPr lang="en-US" sz="2400" dirty="0" smtClean="0">
                <a:latin typeface="Comic Sans MS"/>
                <a:cs typeface="Comic Sans MS"/>
              </a:rPr>
              <a:t>“Using or altering biological systems </a:t>
            </a:r>
          </a:p>
          <a:p>
            <a:pPr algn="ctr"/>
            <a:r>
              <a:rPr lang="en-US" sz="2400" dirty="0" smtClean="0">
                <a:latin typeface="Comic Sans MS"/>
                <a:cs typeface="Comic Sans MS"/>
              </a:rPr>
              <a:t>for specific purposes.”</a:t>
            </a:r>
            <a:endParaRPr lang="en-US" sz="2400" dirty="0">
              <a:latin typeface="Comic Sans MS"/>
              <a:cs typeface="Comic Sans MS"/>
            </a:endParaRPr>
          </a:p>
        </p:txBody>
      </p:sp>
      <p:sp>
        <p:nvSpPr>
          <p:cNvPr id="11" name="Rectangle 10"/>
          <p:cNvSpPr>
            <a:spLocks noChangeArrowheads="1"/>
          </p:cNvSpPr>
          <p:nvPr/>
        </p:nvSpPr>
        <p:spPr bwMode="auto">
          <a:xfrm>
            <a:off x="1828800" y="3657600"/>
            <a:ext cx="2514600" cy="459100"/>
          </a:xfrm>
          <a:prstGeom prst="rect">
            <a:avLst/>
          </a:prstGeom>
          <a:noFill/>
          <a:ln w="12700">
            <a:noFill/>
            <a:miter lim="800000"/>
            <a:headEnd/>
            <a:tailEnd/>
          </a:ln>
        </p:spPr>
        <p:txBody>
          <a:bodyPr wrap="square" lIns="90487" tIns="44450" rIns="90487" bIns="44450">
            <a:prstTxWarp prst="textNoShape">
              <a:avLst/>
            </a:prstTxWarp>
            <a:spAutoFit/>
          </a:bodyPr>
          <a:lstStyle/>
          <a:p>
            <a:r>
              <a:rPr lang="en-US" sz="2400" i="1" dirty="0" smtClean="0">
                <a:latin typeface="Comic Sans MS"/>
                <a:cs typeface="Comic Sans MS"/>
              </a:rPr>
              <a:t>Examples?</a:t>
            </a:r>
          </a:p>
          <a:p>
            <a:endParaRPr lang="en-US" sz="2400" i="1" dirty="0">
              <a:latin typeface="Comic Sans MS"/>
              <a:cs typeface="Comic Sans MS"/>
            </a:endParaRPr>
          </a:p>
        </p:txBody>
      </p:sp>
      <p:sp>
        <p:nvSpPr>
          <p:cNvPr id="12" name="Rectangle 11"/>
          <p:cNvSpPr/>
          <p:nvPr/>
        </p:nvSpPr>
        <p:spPr>
          <a:xfrm>
            <a:off x="2057400" y="4267200"/>
            <a:ext cx="4572000" cy="1938992"/>
          </a:xfrm>
          <a:prstGeom prst="rect">
            <a:avLst/>
          </a:prstGeom>
        </p:spPr>
        <p:txBody>
          <a:bodyPr>
            <a:spAutoFit/>
          </a:bodyPr>
          <a:lstStyle/>
          <a:p>
            <a:r>
              <a:rPr lang="en-US" sz="2000" i="1" dirty="0" smtClean="0">
                <a:latin typeface="Comic Sans MS"/>
                <a:cs typeface="Comic Sans MS"/>
              </a:rPr>
              <a:t>	• </a:t>
            </a:r>
            <a:r>
              <a:rPr lang="en-US" sz="2000" i="1" dirty="0" smtClean="0">
                <a:solidFill>
                  <a:srgbClr val="FF0000"/>
                </a:solidFill>
                <a:latin typeface="Comic Sans MS"/>
                <a:cs typeface="Comic Sans MS"/>
              </a:rPr>
              <a:t>Medicine</a:t>
            </a:r>
          </a:p>
          <a:p>
            <a:r>
              <a:rPr lang="en-US" sz="2000" i="1" dirty="0" smtClean="0">
                <a:latin typeface="Comic Sans MS"/>
                <a:cs typeface="Comic Sans MS"/>
              </a:rPr>
              <a:t>	• </a:t>
            </a:r>
            <a:r>
              <a:rPr lang="en-US" sz="2000" i="1" dirty="0" smtClean="0">
                <a:solidFill>
                  <a:srgbClr val="008000"/>
                </a:solidFill>
                <a:latin typeface="Comic Sans MS"/>
                <a:cs typeface="Comic Sans MS"/>
              </a:rPr>
              <a:t>Agriculture</a:t>
            </a:r>
            <a:endParaRPr lang="en-US" sz="2000" i="1" dirty="0" smtClean="0">
              <a:latin typeface="Comic Sans MS"/>
              <a:cs typeface="Comic Sans MS"/>
            </a:endParaRPr>
          </a:p>
          <a:p>
            <a:r>
              <a:rPr lang="en-US" sz="2000" i="1" dirty="0" smtClean="0">
                <a:latin typeface="Comic Sans MS"/>
                <a:cs typeface="Comic Sans MS"/>
              </a:rPr>
              <a:t>	• </a:t>
            </a:r>
            <a:r>
              <a:rPr lang="en-US" sz="2000" i="1" dirty="0" smtClean="0">
                <a:ln>
                  <a:solidFill>
                    <a:schemeClr val="tx1"/>
                  </a:solidFill>
                </a:ln>
                <a:solidFill>
                  <a:schemeClr val="bg1"/>
                </a:solidFill>
                <a:latin typeface="Comic Sans MS"/>
                <a:cs typeface="Comic Sans MS"/>
              </a:rPr>
              <a:t>Industry</a:t>
            </a:r>
            <a:endParaRPr lang="en-US" sz="2000" i="1" dirty="0" smtClean="0">
              <a:ln>
                <a:solidFill>
                  <a:schemeClr val="tx1"/>
                </a:solidFill>
              </a:ln>
              <a:latin typeface="Comic Sans MS"/>
              <a:cs typeface="Comic Sans MS"/>
            </a:endParaRPr>
          </a:p>
          <a:p>
            <a:r>
              <a:rPr lang="en-US" sz="2000" i="1" dirty="0" smtClean="0">
                <a:ln>
                  <a:solidFill>
                    <a:schemeClr val="tx1"/>
                  </a:solidFill>
                </a:ln>
                <a:solidFill>
                  <a:schemeClr val="bg1"/>
                </a:solidFill>
                <a:latin typeface="Comic Sans MS"/>
                <a:cs typeface="Comic Sans MS"/>
              </a:rPr>
              <a:t>	</a:t>
            </a:r>
            <a:r>
              <a:rPr lang="en-US" sz="2000" i="1" dirty="0" smtClean="0">
                <a:latin typeface="Comic Sans MS"/>
                <a:cs typeface="Comic Sans MS"/>
              </a:rPr>
              <a:t>•</a:t>
            </a:r>
            <a:r>
              <a:rPr lang="en-US" sz="2000" i="1" dirty="0" smtClean="0">
                <a:solidFill>
                  <a:srgbClr val="0000FF"/>
                </a:solidFill>
                <a:latin typeface="Comic Sans MS"/>
                <a:cs typeface="Comic Sans MS"/>
              </a:rPr>
              <a:t> Marine</a:t>
            </a:r>
          </a:p>
          <a:p>
            <a:r>
              <a:rPr lang="en-US" sz="2000" i="1" dirty="0" smtClean="0">
                <a:latin typeface="Comic Sans MS"/>
                <a:cs typeface="Comic Sans MS"/>
              </a:rPr>
              <a:t>	• Environment</a:t>
            </a:r>
          </a:p>
          <a:p>
            <a:r>
              <a:rPr lang="en-US" sz="2000" i="1" dirty="0" smtClean="0">
                <a:latin typeface="Comic Sans MS"/>
                <a:cs typeface="Comic Sans MS"/>
              </a:rPr>
              <a:t>	• Research</a:t>
            </a:r>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61" name="Text Box 9"/>
          <p:cNvSpPr txBox="1">
            <a:spLocks noChangeArrowheads="1"/>
          </p:cNvSpPr>
          <p:nvPr/>
        </p:nvSpPr>
        <p:spPr bwMode="auto">
          <a:xfrm>
            <a:off x="2590800" y="605135"/>
            <a:ext cx="3725449" cy="461665"/>
          </a:xfrm>
          <a:prstGeom prst="rect">
            <a:avLst/>
          </a:prstGeom>
          <a:gradFill flip="none" rotWithShape="1">
            <a:gsLst>
              <a:gs pos="0">
                <a:srgbClr val="FF0000"/>
              </a:gs>
              <a:gs pos="100000">
                <a:srgbClr val="FFFFFF"/>
              </a:gs>
            </a:gsLst>
            <a:lin ang="5400000" scaled="0"/>
            <a:tileRect/>
          </a:gradFill>
          <a:ln>
            <a:headEnd/>
            <a:tailEnd/>
          </a:ln>
        </p:spPr>
        <p:style>
          <a:lnRef idx="1">
            <a:schemeClr val="accent2"/>
          </a:lnRef>
          <a:fillRef idx="2">
            <a:schemeClr val="accent2"/>
          </a:fillRef>
          <a:effectRef idx="1">
            <a:schemeClr val="accent2"/>
          </a:effectRef>
          <a:fontRef idx="minor">
            <a:schemeClr val="dk1"/>
          </a:fontRef>
        </p:style>
        <p:txBody>
          <a:bodyPr wrap="none">
            <a:prstTxWarp prst="textNoShape">
              <a:avLst/>
            </a:prstTxWarp>
            <a:spAutoFit/>
          </a:bodyPr>
          <a:lstStyle/>
          <a:p>
            <a:r>
              <a:rPr lang="en-US" sz="2400" b="1" dirty="0" smtClean="0">
                <a:latin typeface="Comic Sans MS" pitchFamily="-106" charset="0"/>
              </a:rPr>
              <a:t>Medicine – therapeutics</a:t>
            </a:r>
            <a:endParaRPr lang="en-US" sz="2400" b="1" dirty="0">
              <a:latin typeface="Comic Sans MS" pitchFamily="-106" charset="0"/>
            </a:endParaRPr>
          </a:p>
        </p:txBody>
      </p:sp>
      <p:pic>
        <p:nvPicPr>
          <p:cNvPr id="16" name="Picture 15" descr="safflower.jpg"/>
          <p:cNvPicPr>
            <a:picLocks noChangeAspect="1"/>
          </p:cNvPicPr>
          <p:nvPr/>
        </p:nvPicPr>
        <p:blipFill>
          <a:blip r:embed="rId2"/>
          <a:stretch>
            <a:fillRect/>
          </a:stretch>
        </p:blipFill>
        <p:spPr>
          <a:xfrm>
            <a:off x="5943600" y="1981200"/>
            <a:ext cx="1828800" cy="1616659"/>
          </a:xfrm>
          <a:prstGeom prst="rect">
            <a:avLst/>
          </a:prstGeom>
        </p:spPr>
      </p:pic>
      <p:sp>
        <p:nvSpPr>
          <p:cNvPr id="17" name="Rectangle 16"/>
          <p:cNvSpPr/>
          <p:nvPr/>
        </p:nvSpPr>
        <p:spPr>
          <a:xfrm>
            <a:off x="1066800" y="3810000"/>
            <a:ext cx="7010400" cy="1077218"/>
          </a:xfrm>
          <a:prstGeom prst="rect">
            <a:avLst/>
          </a:prstGeom>
        </p:spPr>
        <p:txBody>
          <a:bodyPr wrap="square">
            <a:spAutoFit/>
          </a:bodyPr>
          <a:lstStyle/>
          <a:p>
            <a:r>
              <a:rPr lang="en-US" i="1" dirty="0" smtClean="0"/>
              <a:t>“At </a:t>
            </a:r>
            <a:r>
              <a:rPr lang="en-US" i="1" dirty="0"/>
              <a:t>these levels we can produce over one kilogram of insulin per acre of safflower production, which is enough to supply 2,500 patients for one year of treatment. We believe that we could meet the world's total projected insulin </a:t>
            </a:r>
            <a:r>
              <a:rPr lang="en-US" i="1" dirty="0" smtClean="0"/>
              <a:t>demand </a:t>
            </a:r>
            <a:r>
              <a:rPr lang="en-US" i="1" dirty="0"/>
              <a:t>with less than 16,000 acres of crop production</a:t>
            </a:r>
            <a:r>
              <a:rPr lang="en-US" i="1" dirty="0" smtClean="0"/>
              <a:t>.”</a:t>
            </a:r>
            <a:endParaRPr lang="en-US" dirty="0"/>
          </a:p>
        </p:txBody>
      </p:sp>
      <p:pic>
        <p:nvPicPr>
          <p:cNvPr id="18" name="Picture 17" descr="mmdbimage.fcgi.png"/>
          <p:cNvPicPr>
            <a:picLocks noChangeAspect="1"/>
          </p:cNvPicPr>
          <p:nvPr/>
        </p:nvPicPr>
        <p:blipFill>
          <a:blip r:embed="rId3"/>
          <a:stretch>
            <a:fillRect/>
          </a:stretch>
        </p:blipFill>
        <p:spPr>
          <a:xfrm>
            <a:off x="1219200" y="2133600"/>
            <a:ext cx="1600200" cy="1600200"/>
          </a:xfrm>
          <a:prstGeom prst="rect">
            <a:avLst/>
          </a:prstGeom>
        </p:spPr>
      </p:pic>
      <p:cxnSp>
        <p:nvCxnSpPr>
          <p:cNvPr id="20" name="Straight Arrow Connector 19"/>
          <p:cNvCxnSpPr/>
          <p:nvPr/>
        </p:nvCxnSpPr>
        <p:spPr bwMode="auto">
          <a:xfrm>
            <a:off x="3200400" y="2667000"/>
            <a:ext cx="2286000" cy="1588"/>
          </a:xfrm>
          <a:prstGeom prst="straightConnector1">
            <a:avLst/>
          </a:prstGeom>
          <a:solidFill>
            <a:schemeClr val="accent1"/>
          </a:solidFill>
          <a:ln w="38100" cap="flat" cmpd="sng" algn="ctr">
            <a:solidFill>
              <a:schemeClr val="tx1"/>
            </a:solidFill>
            <a:prstDash val="solid"/>
            <a:round/>
            <a:headEnd type="none" w="med" len="med"/>
            <a:tailEnd type="arrow" w="med" len="med"/>
          </a:ln>
          <a:effectLst/>
        </p:spPr>
      </p:cxnSp>
      <p:grpSp>
        <p:nvGrpSpPr>
          <p:cNvPr id="21" name="Group 12"/>
          <p:cNvGrpSpPr>
            <a:grpSpLocks/>
          </p:cNvGrpSpPr>
          <p:nvPr/>
        </p:nvGrpSpPr>
        <p:grpSpPr bwMode="auto">
          <a:xfrm>
            <a:off x="2362659" y="60324"/>
            <a:ext cx="6628942" cy="396876"/>
            <a:chOff x="1521" y="30"/>
            <a:chExt cx="2894" cy="250"/>
          </a:xfrm>
        </p:grpSpPr>
        <p:sp>
          <p:nvSpPr>
            <p:cNvPr id="22"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23"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24" name="Text Box 9"/>
          <p:cNvSpPr txBox="1">
            <a:spLocks noChangeArrowheads="1"/>
          </p:cNvSpPr>
          <p:nvPr/>
        </p:nvSpPr>
        <p:spPr bwMode="auto">
          <a:xfrm>
            <a:off x="685800" y="1295400"/>
            <a:ext cx="2675457" cy="707886"/>
          </a:xfrm>
          <a:prstGeom prst="rect">
            <a:avLst/>
          </a:prstGeom>
          <a:noFill/>
          <a:ln w="9525">
            <a:noFill/>
            <a:miter lim="800000"/>
            <a:headEnd/>
            <a:tailEnd/>
          </a:ln>
          <a:effectLst/>
        </p:spPr>
        <p:txBody>
          <a:bodyPr wrap="none">
            <a:prstTxWarp prst="textNoShape">
              <a:avLst/>
            </a:prstTxWarp>
            <a:spAutoFit/>
          </a:bodyPr>
          <a:lstStyle/>
          <a:p>
            <a:r>
              <a:rPr lang="en-US" sz="2000" b="1" dirty="0" smtClean="0">
                <a:latin typeface="Comic Sans MS" pitchFamily="-106" charset="0"/>
              </a:rPr>
              <a:t>Problem –  Diabetes</a:t>
            </a:r>
          </a:p>
          <a:p>
            <a:r>
              <a:rPr lang="en-US" sz="2000" b="1" dirty="0" smtClean="0">
                <a:latin typeface="Comic Sans MS" pitchFamily="-106" charset="0"/>
              </a:rPr>
              <a:t>Solution – Insulin</a:t>
            </a:r>
          </a:p>
        </p:txBody>
      </p:sp>
      <p:sp>
        <p:nvSpPr>
          <p:cNvPr id="25" name="Rectangle 24"/>
          <p:cNvSpPr/>
          <p:nvPr/>
        </p:nvSpPr>
        <p:spPr>
          <a:xfrm>
            <a:off x="3581400" y="2209800"/>
            <a:ext cx="1559141" cy="338554"/>
          </a:xfrm>
          <a:prstGeom prst="rect">
            <a:avLst/>
          </a:prstGeom>
        </p:spPr>
        <p:txBody>
          <a:bodyPr wrap="none">
            <a:spAutoFit/>
          </a:bodyPr>
          <a:lstStyle/>
          <a:p>
            <a:r>
              <a:rPr lang="en-US" b="1" dirty="0" smtClean="0">
                <a:latin typeface="Comic Sans MS" pitchFamily="-106" charset="0"/>
              </a:rPr>
              <a:t>How produce?</a:t>
            </a:r>
            <a:endParaRPr lang="en-US" dirty="0"/>
          </a:p>
        </p:txBody>
      </p:sp>
      <p:grpSp>
        <p:nvGrpSpPr>
          <p:cNvPr id="28" name="Group 27"/>
          <p:cNvGrpSpPr/>
          <p:nvPr/>
        </p:nvGrpSpPr>
        <p:grpSpPr>
          <a:xfrm>
            <a:off x="381000" y="5105400"/>
            <a:ext cx="3949458" cy="1499176"/>
            <a:chOff x="381000" y="5105400"/>
            <a:chExt cx="3949458" cy="1499176"/>
          </a:xfrm>
        </p:grpSpPr>
        <p:sp>
          <p:nvSpPr>
            <p:cNvPr id="26" name="Rectangle 25"/>
            <p:cNvSpPr/>
            <p:nvPr/>
          </p:nvSpPr>
          <p:spPr>
            <a:xfrm>
              <a:off x="381000" y="6019800"/>
              <a:ext cx="3810000" cy="584776"/>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b="1" i="1" dirty="0" smtClean="0"/>
                <a:t>Pseudomonas </a:t>
              </a:r>
              <a:r>
                <a:rPr lang="en-US" b="1" i="1" dirty="0" err="1" smtClean="0"/>
                <a:t>aeruginosa</a:t>
              </a:r>
              <a:r>
                <a:rPr lang="en-US" b="1" i="1" dirty="0" smtClean="0"/>
                <a:t>: pathogen </a:t>
              </a:r>
            </a:p>
            <a:p>
              <a:r>
                <a:rPr lang="en-US" b="1" i="1" dirty="0" smtClean="0"/>
                <a:t>	</a:t>
              </a:r>
              <a:r>
                <a:rPr lang="en-US" dirty="0" smtClean="0"/>
                <a:t>• respiratory and GI infections</a:t>
              </a:r>
              <a:endParaRPr lang="en-US" dirty="0"/>
            </a:p>
          </p:txBody>
        </p:sp>
        <p:sp>
          <p:nvSpPr>
            <p:cNvPr id="27" name="Text Box 9"/>
            <p:cNvSpPr txBox="1">
              <a:spLocks noChangeArrowheads="1"/>
            </p:cNvSpPr>
            <p:nvPr/>
          </p:nvSpPr>
          <p:spPr bwMode="auto">
            <a:xfrm>
              <a:off x="533400" y="5105400"/>
              <a:ext cx="3797058" cy="707886"/>
            </a:xfrm>
            <a:prstGeom prst="rect">
              <a:avLst/>
            </a:prstGeom>
            <a:noFill/>
            <a:ln w="9525">
              <a:noFill/>
              <a:miter lim="800000"/>
              <a:headEnd/>
              <a:tailEnd/>
            </a:ln>
            <a:effectLst/>
          </p:spPr>
          <p:txBody>
            <a:bodyPr wrap="none">
              <a:prstTxWarp prst="textNoShape">
                <a:avLst/>
              </a:prstTxWarp>
              <a:spAutoFit/>
            </a:bodyPr>
            <a:lstStyle/>
            <a:p>
              <a:r>
                <a:rPr lang="en-US" sz="2000" b="1" dirty="0" smtClean="0">
                  <a:latin typeface="Comic Sans MS" pitchFamily="-106" charset="0"/>
                </a:rPr>
                <a:t>Problem – Infection</a:t>
              </a:r>
            </a:p>
            <a:p>
              <a:r>
                <a:rPr lang="en-US" sz="2000" b="1" dirty="0" smtClean="0">
                  <a:latin typeface="Comic Sans MS" pitchFamily="-106" charset="0"/>
                </a:rPr>
                <a:t>Solution – Synthetic Biology?</a:t>
              </a:r>
            </a:p>
          </p:txBody>
        </p:sp>
      </p:grpSp>
      <p:grpSp>
        <p:nvGrpSpPr>
          <p:cNvPr id="31" name="Group 30"/>
          <p:cNvGrpSpPr/>
          <p:nvPr/>
        </p:nvGrpSpPr>
        <p:grpSpPr>
          <a:xfrm>
            <a:off x="4267200" y="6096000"/>
            <a:ext cx="4648199" cy="397545"/>
            <a:chOff x="4267200" y="6096000"/>
            <a:chExt cx="4648199" cy="397545"/>
          </a:xfrm>
        </p:grpSpPr>
        <p:sp>
          <p:nvSpPr>
            <p:cNvPr id="19" name="Rectangle 2"/>
            <p:cNvSpPr>
              <a:spLocks noChangeArrowheads="1"/>
            </p:cNvSpPr>
            <p:nvPr/>
          </p:nvSpPr>
          <p:spPr bwMode="auto">
            <a:xfrm>
              <a:off x="5105400" y="6096000"/>
              <a:ext cx="3809999" cy="397545"/>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wrap="square" lIns="90487" tIns="44450" rIns="90487" bIns="44450">
              <a:prstTxWarp prst="textNoShape">
                <a:avLst/>
              </a:prstTxWarp>
              <a:spAutoFit/>
            </a:bodyPr>
            <a:lstStyle/>
            <a:p>
              <a:pPr marL="457200" indent="-457200" algn="ctr"/>
              <a:r>
                <a:rPr lang="en-US" sz="2000" i="1" dirty="0" smtClean="0">
                  <a:solidFill>
                    <a:schemeClr val="tx1"/>
                  </a:solidFill>
                  <a:latin typeface="Apple Casual"/>
                  <a:cs typeface="Apple Casual"/>
                </a:rPr>
                <a:t>007 E. coli: Licensed to kill</a:t>
              </a:r>
            </a:p>
          </p:txBody>
        </p:sp>
        <p:cxnSp>
          <p:nvCxnSpPr>
            <p:cNvPr id="30" name="Straight Arrow Connector 29"/>
            <p:cNvCxnSpPr/>
            <p:nvPr/>
          </p:nvCxnSpPr>
          <p:spPr bwMode="auto">
            <a:xfrm>
              <a:off x="4267200" y="6324600"/>
              <a:ext cx="685800" cy="1588"/>
            </a:xfrm>
            <a:prstGeom prst="straightConnector1">
              <a:avLst/>
            </a:prstGeom>
            <a:solidFill>
              <a:schemeClr val="accent1"/>
            </a:solidFill>
            <a:ln w="28575" cap="flat" cmpd="sng" algn="ctr">
              <a:solidFill>
                <a:schemeClr val="tx1"/>
              </a:solidFill>
              <a:prstDash val="dash"/>
              <a:round/>
              <a:headEnd type="none" w="med" len="med"/>
              <a:tailEnd type="arrow"/>
            </a:ln>
            <a:effectLst/>
          </p:spPr>
        </p:cxnSp>
      </p:gr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61" name="Text Box 9"/>
          <p:cNvSpPr txBox="1">
            <a:spLocks noChangeArrowheads="1"/>
          </p:cNvSpPr>
          <p:nvPr/>
        </p:nvSpPr>
        <p:spPr bwMode="auto">
          <a:xfrm>
            <a:off x="304800" y="1295400"/>
            <a:ext cx="6400800" cy="707886"/>
          </a:xfrm>
          <a:prstGeom prst="rect">
            <a:avLst/>
          </a:prstGeom>
          <a:noFill/>
          <a:ln w="9525">
            <a:noFill/>
            <a:miter lim="800000"/>
            <a:headEnd/>
            <a:tailEnd/>
          </a:ln>
          <a:effectLst/>
        </p:spPr>
        <p:txBody>
          <a:bodyPr wrap="square">
            <a:prstTxWarp prst="textNoShape">
              <a:avLst/>
            </a:prstTxWarp>
            <a:spAutoFit/>
          </a:bodyPr>
          <a:lstStyle/>
          <a:p>
            <a:r>
              <a:rPr lang="en-US" sz="2000" b="1" dirty="0" smtClean="0">
                <a:latin typeface="Comic Sans MS" pitchFamily="-106" charset="0"/>
              </a:rPr>
              <a:t>Problem: Monitor Impact of Environmental change</a:t>
            </a:r>
          </a:p>
          <a:p>
            <a:r>
              <a:rPr lang="en-US" sz="2000" b="1" dirty="0" smtClean="0">
                <a:latin typeface="Comic Sans MS" pitchFamily="-106" charset="0"/>
              </a:rPr>
              <a:t>Solution: </a:t>
            </a:r>
            <a:r>
              <a:rPr lang="en-US" sz="2000" b="1" dirty="0" err="1" smtClean="0">
                <a:latin typeface="Comic Sans MS" pitchFamily="-106" charset="0"/>
              </a:rPr>
              <a:t>Metagenomics</a:t>
            </a:r>
            <a:endParaRPr lang="en-US" sz="2000" b="1" dirty="0">
              <a:latin typeface="Comic Sans MS" pitchFamily="-106" charset="0"/>
            </a:endParaRPr>
          </a:p>
        </p:txBody>
      </p:sp>
      <p:sp>
        <p:nvSpPr>
          <p:cNvPr id="49162" name="Text Box 10"/>
          <p:cNvSpPr txBox="1">
            <a:spLocks noChangeArrowheads="1"/>
          </p:cNvSpPr>
          <p:nvPr/>
        </p:nvSpPr>
        <p:spPr bwMode="auto">
          <a:xfrm>
            <a:off x="152400" y="2057400"/>
            <a:ext cx="6477000" cy="584776"/>
          </a:xfrm>
          <a:prstGeom prst="rect">
            <a:avLst/>
          </a:prstGeom>
          <a:noFill/>
          <a:ln w="9525">
            <a:noFill/>
            <a:miter lim="800000"/>
            <a:headEnd/>
            <a:tailEnd/>
          </a:ln>
          <a:effectLst/>
        </p:spPr>
        <p:txBody>
          <a:bodyPr wrap="square">
            <a:prstTxWarp prst="textNoShape">
              <a:avLst/>
            </a:prstTxWarp>
            <a:spAutoFit/>
          </a:bodyPr>
          <a:lstStyle/>
          <a:p>
            <a:r>
              <a:rPr lang="en-US" dirty="0">
                <a:latin typeface="Comic Sans MS" pitchFamily="-106" charset="0"/>
              </a:rPr>
              <a:t>Sorcerer II voyage:</a:t>
            </a:r>
            <a:endParaRPr lang="en-US" dirty="0" smtClean="0">
              <a:latin typeface="Comic Sans MS" pitchFamily="-106" charset="0"/>
            </a:endParaRPr>
          </a:p>
          <a:p>
            <a:r>
              <a:rPr lang="en-US" dirty="0" smtClean="0">
                <a:latin typeface="Comic Sans MS" pitchFamily="-106" charset="0"/>
              </a:rPr>
              <a:t>    -  global genome sequencing</a:t>
            </a:r>
          </a:p>
        </p:txBody>
      </p:sp>
      <p:sp>
        <p:nvSpPr>
          <p:cNvPr id="13" name="Text Box 9"/>
          <p:cNvSpPr txBox="1">
            <a:spLocks noChangeArrowheads="1"/>
          </p:cNvSpPr>
          <p:nvPr/>
        </p:nvSpPr>
        <p:spPr bwMode="auto">
          <a:xfrm>
            <a:off x="228600" y="4114800"/>
            <a:ext cx="4860225" cy="461665"/>
          </a:xfrm>
          <a:prstGeom prst="rect">
            <a:avLst/>
          </a:prstGeom>
          <a:noFill/>
          <a:ln w="9525">
            <a:noFill/>
            <a:miter lim="800000"/>
            <a:headEnd/>
            <a:tailEnd/>
          </a:ln>
          <a:effectLst/>
        </p:spPr>
        <p:txBody>
          <a:bodyPr wrap="none">
            <a:prstTxWarp prst="textNoShape">
              <a:avLst/>
            </a:prstTxWarp>
            <a:spAutoFit/>
          </a:bodyPr>
          <a:lstStyle/>
          <a:p>
            <a:r>
              <a:rPr lang="en-US" sz="2400" b="1" dirty="0" smtClean="0">
                <a:latin typeface="Comic Sans MS" pitchFamily="-106" charset="0"/>
              </a:rPr>
              <a:t>Environment – bioremediation …</a:t>
            </a:r>
            <a:endParaRPr lang="en-US" sz="2400" b="1" dirty="0">
              <a:latin typeface="Comic Sans MS" pitchFamily="-106" charset="0"/>
            </a:endParaRPr>
          </a:p>
        </p:txBody>
      </p:sp>
      <p:pic>
        <p:nvPicPr>
          <p:cNvPr id="6" name="Picture 5" descr="world_poster_new.jpg"/>
          <p:cNvPicPr>
            <a:picLocks noChangeAspect="1"/>
          </p:cNvPicPr>
          <p:nvPr/>
        </p:nvPicPr>
        <p:blipFill>
          <a:blip r:embed="rId2"/>
          <a:stretch>
            <a:fillRect/>
          </a:stretch>
        </p:blipFill>
        <p:spPr>
          <a:xfrm>
            <a:off x="6411773" y="3429000"/>
            <a:ext cx="2732227" cy="2057400"/>
          </a:xfrm>
          <a:prstGeom prst="rect">
            <a:avLst/>
          </a:prstGeom>
        </p:spPr>
      </p:pic>
      <p:pic>
        <p:nvPicPr>
          <p:cNvPr id="7" name="Picture 4" descr="Panama-2 097"/>
          <p:cNvPicPr>
            <a:picLocks noChangeAspect="1" noChangeArrowheads="1"/>
          </p:cNvPicPr>
          <p:nvPr/>
        </p:nvPicPr>
        <p:blipFill>
          <a:blip r:embed="rId3"/>
          <a:srcRect/>
          <a:stretch>
            <a:fillRect/>
          </a:stretch>
        </p:blipFill>
        <p:spPr bwMode="auto">
          <a:xfrm>
            <a:off x="7086600" y="419100"/>
            <a:ext cx="1803400" cy="2705100"/>
          </a:xfrm>
          <a:prstGeom prst="rect">
            <a:avLst/>
          </a:prstGeom>
          <a:noFill/>
        </p:spPr>
      </p:pic>
      <p:grpSp>
        <p:nvGrpSpPr>
          <p:cNvPr id="8" name="Group 12"/>
          <p:cNvGrpSpPr>
            <a:grpSpLocks/>
          </p:cNvGrpSpPr>
          <p:nvPr/>
        </p:nvGrpSpPr>
        <p:grpSpPr bwMode="auto">
          <a:xfrm>
            <a:off x="2362659" y="76199"/>
            <a:ext cx="6628942" cy="457201"/>
            <a:chOff x="1521" y="-8"/>
            <a:chExt cx="2894" cy="288"/>
          </a:xfrm>
        </p:grpSpPr>
        <p:sp>
          <p:nvSpPr>
            <p:cNvPr id="9"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10" name="Rectangle 14"/>
            <p:cNvSpPr>
              <a:spLocks noChangeArrowheads="1"/>
            </p:cNvSpPr>
            <p:nvPr/>
          </p:nvSpPr>
          <p:spPr bwMode="auto">
            <a:xfrm>
              <a:off x="3838" y="-8"/>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
        <p:nvSpPr>
          <p:cNvPr id="11" name="Rectangle 10"/>
          <p:cNvSpPr/>
          <p:nvPr/>
        </p:nvSpPr>
        <p:spPr>
          <a:xfrm>
            <a:off x="304800" y="2667000"/>
            <a:ext cx="4572000" cy="338554"/>
          </a:xfrm>
          <a:prstGeom prst="rect">
            <a:avLst/>
          </a:prstGeom>
        </p:spPr>
        <p:txBody>
          <a:bodyPr>
            <a:spAutoFit/>
          </a:bodyPr>
          <a:lstStyle/>
          <a:p>
            <a:r>
              <a:rPr lang="en-US" dirty="0" smtClean="0">
                <a:latin typeface="Comic Sans MS" pitchFamily="-106" charset="0"/>
              </a:rPr>
              <a:t> -  ecosystem characterization/monitoring</a:t>
            </a:r>
          </a:p>
        </p:txBody>
      </p:sp>
      <p:sp>
        <p:nvSpPr>
          <p:cNvPr id="12" name="Rectangle 11"/>
          <p:cNvSpPr/>
          <p:nvPr/>
        </p:nvSpPr>
        <p:spPr>
          <a:xfrm>
            <a:off x="304800" y="3048000"/>
            <a:ext cx="4876800" cy="584776"/>
          </a:xfrm>
          <a:prstGeom prst="rect">
            <a:avLst/>
          </a:prstGeom>
        </p:spPr>
        <p:txBody>
          <a:bodyPr wrap="square">
            <a:spAutoFit/>
          </a:bodyPr>
          <a:lstStyle/>
          <a:p>
            <a:r>
              <a:rPr lang="en-US" dirty="0" smtClean="0">
                <a:latin typeface="Comic Sans MS" pitchFamily="-106" charset="0"/>
              </a:rPr>
              <a:t> -  molecular based identification of new species</a:t>
            </a:r>
          </a:p>
          <a:p>
            <a:r>
              <a:rPr lang="en-US" dirty="0" smtClean="0">
                <a:latin typeface="Comic Sans MS" pitchFamily="-106" charset="0"/>
              </a:rPr>
              <a:t>	WHY??? </a:t>
            </a:r>
            <a:endParaRPr lang="en-US" dirty="0"/>
          </a:p>
        </p:txBody>
      </p:sp>
      <p:sp>
        <p:nvSpPr>
          <p:cNvPr id="14" name="Rectangle 13"/>
          <p:cNvSpPr/>
          <p:nvPr/>
        </p:nvSpPr>
        <p:spPr>
          <a:xfrm>
            <a:off x="533400" y="4724400"/>
            <a:ext cx="4572000" cy="1323439"/>
          </a:xfrm>
          <a:prstGeom prst="rect">
            <a:avLst/>
          </a:prstGeom>
        </p:spPr>
        <p:txBody>
          <a:bodyPr>
            <a:spAutoFit/>
          </a:bodyPr>
          <a:lstStyle/>
          <a:p>
            <a:r>
              <a:rPr lang="en-US" dirty="0" smtClean="0"/>
              <a:t>“Our findings show that the influx of oil profoundly altered the microbial community by significantly stimulating deep-sea" cold temperature bacteria that are closely related to known petroleum-degrading microbes, Hazen reported.”</a:t>
            </a:r>
            <a:endParaRPr lang="en-US" dirty="0"/>
          </a:p>
        </p:txBody>
      </p:sp>
      <p:sp>
        <p:nvSpPr>
          <p:cNvPr id="15" name="Rectangle 14"/>
          <p:cNvSpPr/>
          <p:nvPr/>
        </p:nvSpPr>
        <p:spPr>
          <a:xfrm>
            <a:off x="304800" y="609600"/>
            <a:ext cx="2274982" cy="523220"/>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r>
              <a:rPr lang="en-US" sz="2800" b="1" dirty="0" smtClean="0">
                <a:latin typeface="Comic Sans MS" pitchFamily="-106" charset="0"/>
              </a:rPr>
              <a:t>Environment</a:t>
            </a:r>
            <a:endParaRPr lang="en-US" sz="2800" dirty="0"/>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autoUpdateAnimBg="0"/>
      <p:bldP spid="11" grpId="0"/>
      <p:bldP spid="12"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1524000" y="4419600"/>
            <a:ext cx="5012264" cy="2305759"/>
          </a:xfrm>
          <a:prstGeom prst="rect">
            <a:avLst/>
          </a:prstGeom>
          <a:noFill/>
          <a:ln w="12700">
            <a:noFill/>
            <a:miter lim="800000"/>
            <a:headEnd/>
            <a:tailEnd/>
          </a:ln>
        </p:spPr>
        <p:txBody>
          <a:bodyPr wrap="square" lIns="90487" tIns="44450" rIns="90487" bIns="44450">
            <a:prstTxWarp prst="textNoShape">
              <a:avLst/>
            </a:prstTxWarp>
            <a:spAutoFit/>
          </a:bodyPr>
          <a:lstStyle/>
          <a:p>
            <a:r>
              <a:rPr lang="en-US" sz="2400" i="1" dirty="0" smtClean="0">
                <a:latin typeface="Comic Sans MS"/>
                <a:cs typeface="Comic Sans MS"/>
              </a:rPr>
              <a:t>Key questions:</a:t>
            </a:r>
          </a:p>
          <a:p>
            <a:r>
              <a:rPr lang="en-US" sz="2400" i="1" dirty="0" smtClean="0">
                <a:latin typeface="Comic Sans MS"/>
                <a:cs typeface="Comic Sans MS"/>
              </a:rPr>
              <a:t>	</a:t>
            </a:r>
            <a:r>
              <a:rPr lang="en-US" sz="2400" dirty="0" smtClean="0">
                <a:latin typeface="Comic Sans MS"/>
                <a:cs typeface="Comic Sans MS"/>
              </a:rPr>
              <a:t>•</a:t>
            </a:r>
            <a:r>
              <a:rPr lang="en-US" sz="2400" i="1" dirty="0" smtClean="0">
                <a:latin typeface="Comic Sans MS"/>
                <a:cs typeface="Comic Sans MS"/>
              </a:rPr>
              <a:t> </a:t>
            </a:r>
            <a:r>
              <a:rPr lang="en-US" sz="2400" dirty="0" smtClean="0">
                <a:latin typeface="Comic Sans MS"/>
                <a:cs typeface="Comic Sans MS"/>
              </a:rPr>
              <a:t>What is the objective?</a:t>
            </a:r>
          </a:p>
          <a:p>
            <a:endParaRPr lang="en-US" sz="2400" dirty="0" smtClean="0">
              <a:latin typeface="Comic Sans MS"/>
              <a:cs typeface="Comic Sans MS"/>
            </a:endParaRPr>
          </a:p>
          <a:p>
            <a:r>
              <a:rPr lang="en-US" sz="2400" dirty="0" smtClean="0">
                <a:latin typeface="Comic Sans MS"/>
                <a:cs typeface="Comic Sans MS"/>
              </a:rPr>
              <a:t>	• How do we do this?</a:t>
            </a:r>
          </a:p>
          <a:p>
            <a:r>
              <a:rPr lang="en-US" sz="2400" dirty="0" smtClean="0">
                <a:latin typeface="Comic Sans MS"/>
                <a:cs typeface="Comic Sans MS"/>
              </a:rPr>
              <a:t>		</a:t>
            </a:r>
          </a:p>
          <a:p>
            <a:r>
              <a:rPr lang="en-US" sz="2400" dirty="0" smtClean="0">
                <a:latin typeface="Comic Sans MS"/>
                <a:cs typeface="Comic Sans MS"/>
              </a:rPr>
              <a:t>	• What must we know?</a:t>
            </a:r>
          </a:p>
          <a:p>
            <a:pPr algn="ctr"/>
            <a:endParaRPr lang="en-US" sz="2400" dirty="0">
              <a:latin typeface="Comic Sans MS"/>
              <a:cs typeface="Comic Sans MS"/>
            </a:endParaRPr>
          </a:p>
        </p:txBody>
      </p:sp>
      <p:grpSp>
        <p:nvGrpSpPr>
          <p:cNvPr id="5" name="Group 12"/>
          <p:cNvGrpSpPr>
            <a:grpSpLocks/>
          </p:cNvGrpSpPr>
          <p:nvPr/>
        </p:nvGrpSpPr>
        <p:grpSpPr bwMode="auto">
          <a:xfrm>
            <a:off x="2362659" y="152400"/>
            <a:ext cx="6628942" cy="396876"/>
            <a:chOff x="1521" y="30"/>
            <a:chExt cx="2894" cy="250"/>
          </a:xfrm>
        </p:grpSpPr>
        <p:sp>
          <p:nvSpPr>
            <p:cNvPr id="6"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8"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grpSp>
        <p:nvGrpSpPr>
          <p:cNvPr id="22" name="Group 21"/>
          <p:cNvGrpSpPr/>
          <p:nvPr/>
        </p:nvGrpSpPr>
        <p:grpSpPr>
          <a:xfrm>
            <a:off x="304800" y="2334768"/>
            <a:ext cx="3727704" cy="1475232"/>
            <a:chOff x="304800" y="2209800"/>
            <a:chExt cx="3727704" cy="1475232"/>
          </a:xfrm>
        </p:grpSpPr>
        <p:pic>
          <p:nvPicPr>
            <p:cNvPr id="9" name="Picture 8"/>
            <p:cNvPicPr>
              <a:picLocks noChangeAspect="1"/>
            </p:cNvPicPr>
            <p:nvPr/>
          </p:nvPicPr>
          <p:blipFill>
            <a:blip r:embed="rId2"/>
            <a:stretch>
              <a:fillRect/>
            </a:stretch>
          </p:blipFill>
          <p:spPr>
            <a:xfrm>
              <a:off x="304800" y="2667000"/>
              <a:ext cx="1645920" cy="1017270"/>
            </a:xfrm>
            <a:prstGeom prst="rect">
              <a:avLst/>
            </a:prstGeom>
          </p:spPr>
        </p:pic>
        <p:sp>
          <p:nvSpPr>
            <p:cNvPr id="11" name="TextBox 10"/>
            <p:cNvSpPr txBox="1"/>
            <p:nvPr/>
          </p:nvSpPr>
          <p:spPr>
            <a:xfrm>
              <a:off x="1752600" y="2209800"/>
              <a:ext cx="609600" cy="369332"/>
            </a:xfrm>
            <a:prstGeom prst="rect">
              <a:avLst/>
            </a:prstGeom>
            <a:scene3d>
              <a:camera prst="orthographicFront"/>
              <a:lightRig rig="threePt" dir="t"/>
            </a:scene3d>
            <a:sp3d>
              <a:bevelT/>
            </a:sp3d>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sz="1800" b="1" dirty="0" smtClean="0"/>
                <a:t>% ?</a:t>
              </a:r>
              <a:endParaRPr lang="en-US" sz="1800" b="1" dirty="0"/>
            </a:p>
          </p:txBody>
        </p:sp>
        <p:pic>
          <p:nvPicPr>
            <p:cNvPr id="12" name="Picture 11"/>
            <p:cNvPicPr>
              <a:picLocks noChangeAspect="1"/>
            </p:cNvPicPr>
            <p:nvPr/>
          </p:nvPicPr>
          <p:blipFill>
            <a:blip r:embed="rId3"/>
            <a:stretch>
              <a:fillRect/>
            </a:stretch>
          </p:blipFill>
          <p:spPr>
            <a:xfrm>
              <a:off x="2209800" y="2590800"/>
              <a:ext cx="1822704" cy="1094232"/>
            </a:xfrm>
            <a:prstGeom prst="rect">
              <a:avLst/>
            </a:prstGeom>
          </p:spPr>
        </p:pic>
      </p:grpSp>
      <p:sp>
        <p:nvSpPr>
          <p:cNvPr id="16" name="Rectangle 15"/>
          <p:cNvSpPr/>
          <p:nvPr/>
        </p:nvSpPr>
        <p:spPr>
          <a:xfrm>
            <a:off x="3200400" y="762000"/>
            <a:ext cx="2109772" cy="523220"/>
          </a:xfrm>
          <a:prstGeom prst="rect">
            <a:avLst/>
          </a:prstGeom>
          <a:ln/>
        </p:spPr>
        <p:style>
          <a:lnRef idx="1">
            <a:schemeClr val="accent1"/>
          </a:lnRef>
          <a:fillRef idx="2">
            <a:schemeClr val="accent1"/>
          </a:fillRef>
          <a:effectRef idx="1">
            <a:schemeClr val="accent1"/>
          </a:effectRef>
          <a:fontRef idx="minor">
            <a:schemeClr val="dk1"/>
          </a:fontRef>
        </p:style>
        <p:txBody>
          <a:bodyPr wrap="none">
            <a:spAutoFit/>
          </a:bodyPr>
          <a:lstStyle/>
          <a:p>
            <a:r>
              <a:rPr lang="en-US" sz="2800" b="1" dirty="0" smtClean="0">
                <a:latin typeface="Comic Sans MS" pitchFamily="-106" charset="0"/>
              </a:rPr>
              <a:t>Agriculture</a:t>
            </a:r>
            <a:endParaRPr lang="en-US" sz="2800" dirty="0"/>
          </a:p>
        </p:txBody>
      </p:sp>
      <p:sp>
        <p:nvSpPr>
          <p:cNvPr id="17" name="Text Box 9"/>
          <p:cNvSpPr txBox="1">
            <a:spLocks noChangeArrowheads="1"/>
          </p:cNvSpPr>
          <p:nvPr/>
        </p:nvSpPr>
        <p:spPr bwMode="auto">
          <a:xfrm>
            <a:off x="152400" y="1371600"/>
            <a:ext cx="5955727" cy="707886"/>
          </a:xfrm>
          <a:prstGeom prst="rect">
            <a:avLst/>
          </a:prstGeom>
          <a:noFill/>
          <a:ln w="9525">
            <a:noFill/>
            <a:miter lim="800000"/>
            <a:headEnd/>
            <a:tailEnd/>
          </a:ln>
          <a:effectLst/>
        </p:spPr>
        <p:txBody>
          <a:bodyPr wrap="none">
            <a:prstTxWarp prst="textNoShape">
              <a:avLst/>
            </a:prstTxWarp>
            <a:spAutoFit/>
          </a:bodyPr>
          <a:lstStyle/>
          <a:p>
            <a:r>
              <a:rPr lang="en-US" sz="2000" b="1" dirty="0" smtClean="0">
                <a:latin typeface="Comic Sans MS" pitchFamily="-106" charset="0"/>
              </a:rPr>
              <a:t>Problem –  Insects, environmental conditions</a:t>
            </a:r>
          </a:p>
          <a:p>
            <a:r>
              <a:rPr lang="en-US" sz="2000" b="1" dirty="0" smtClean="0">
                <a:latin typeface="Comic Sans MS" pitchFamily="-106" charset="0"/>
              </a:rPr>
              <a:t>Solution – Resistance, environmental tolerance  </a:t>
            </a:r>
          </a:p>
        </p:txBody>
      </p:sp>
      <p:grpSp>
        <p:nvGrpSpPr>
          <p:cNvPr id="21" name="Group 20"/>
          <p:cNvGrpSpPr/>
          <p:nvPr/>
        </p:nvGrpSpPr>
        <p:grpSpPr>
          <a:xfrm>
            <a:off x="5410200" y="2057400"/>
            <a:ext cx="3474720" cy="2411730"/>
            <a:chOff x="5410200" y="1752600"/>
            <a:chExt cx="3474720" cy="2411730"/>
          </a:xfrm>
        </p:grpSpPr>
        <p:pic>
          <p:nvPicPr>
            <p:cNvPr id="18" name="Picture 17"/>
            <p:cNvPicPr>
              <a:picLocks noChangeAspect="1"/>
            </p:cNvPicPr>
            <p:nvPr/>
          </p:nvPicPr>
          <p:blipFill>
            <a:blip r:embed="rId4"/>
            <a:stretch>
              <a:fillRect/>
            </a:stretch>
          </p:blipFill>
          <p:spPr>
            <a:xfrm>
              <a:off x="5410200" y="2209800"/>
              <a:ext cx="3474720" cy="1954530"/>
            </a:xfrm>
            <a:prstGeom prst="rect">
              <a:avLst/>
            </a:prstGeom>
          </p:spPr>
        </p:pic>
        <p:sp>
          <p:nvSpPr>
            <p:cNvPr id="19" name="Rectangle 18"/>
            <p:cNvSpPr/>
            <p:nvPr/>
          </p:nvSpPr>
          <p:spPr>
            <a:xfrm>
              <a:off x="6934200" y="1752600"/>
              <a:ext cx="1000160" cy="338554"/>
            </a:xfrm>
            <a:prstGeom prst="rect">
              <a:avLst/>
            </a:prstGeom>
          </p:spPr>
          <p:style>
            <a:lnRef idx="1">
              <a:schemeClr val="accent1"/>
            </a:lnRef>
            <a:fillRef idx="2">
              <a:schemeClr val="accent1"/>
            </a:fillRef>
            <a:effectRef idx="1">
              <a:schemeClr val="accent1"/>
            </a:effectRef>
            <a:fontRef idx="minor">
              <a:schemeClr val="dk1"/>
            </a:fontRef>
          </p:style>
          <p:txBody>
            <a:bodyPr wrap="none">
              <a:spAutoFit/>
            </a:bodyPr>
            <a:lstStyle/>
            <a:p>
              <a:r>
                <a:rPr lang="en-US" b="1" dirty="0" smtClean="0">
                  <a:latin typeface="Comic Sans MS" pitchFamily="-106" charset="0"/>
                </a:rPr>
                <a:t>Low </a:t>
              </a:r>
              <a:r>
                <a:rPr lang="en-US" b="1" baseline="-25000" dirty="0" smtClean="0">
                  <a:latin typeface="Comic Sans MS" pitchFamily="-106" charset="0"/>
                </a:rPr>
                <a:t>15</a:t>
              </a:r>
              <a:r>
                <a:rPr lang="en-US" b="1" dirty="0" smtClean="0">
                  <a:latin typeface="Comic Sans MS" pitchFamily="-106" charset="0"/>
                </a:rPr>
                <a:t> P</a:t>
              </a:r>
              <a:endParaRPr lang="en-US" dirty="0"/>
            </a:p>
          </p:txBody>
        </p:sp>
      </p:gr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a:spLocks noChangeArrowheads="1"/>
          </p:cNvSpPr>
          <p:nvPr/>
        </p:nvSpPr>
        <p:spPr bwMode="auto">
          <a:xfrm>
            <a:off x="1600200" y="990600"/>
            <a:ext cx="4863510" cy="1013098"/>
          </a:xfrm>
          <a:prstGeom prst="rect">
            <a:avLst/>
          </a:prstGeom>
          <a:noFill/>
          <a:ln w="12700">
            <a:noFill/>
            <a:miter lim="800000"/>
            <a:headEnd/>
            <a:tailEnd/>
          </a:ln>
        </p:spPr>
        <p:txBody>
          <a:bodyPr wrap="none" lIns="90487" tIns="44450" rIns="90487" bIns="44450">
            <a:prstTxWarp prst="textNoShape">
              <a:avLst/>
            </a:prstTxWarp>
            <a:spAutoFit/>
          </a:bodyPr>
          <a:lstStyle/>
          <a:p>
            <a:pPr algn="ctr"/>
            <a:r>
              <a:rPr lang="en-US" sz="2000" i="1" dirty="0" smtClean="0">
                <a:latin typeface="Apple Casual"/>
                <a:cs typeface="Apple Casual"/>
              </a:rPr>
              <a:t>Must have some basic understanding of </a:t>
            </a:r>
          </a:p>
          <a:p>
            <a:pPr algn="ctr"/>
            <a:r>
              <a:rPr lang="en-US" sz="2000" i="1" dirty="0" smtClean="0">
                <a:latin typeface="Apple Casual"/>
                <a:cs typeface="Apple Casual"/>
              </a:rPr>
              <a:t>relevant biological system!</a:t>
            </a:r>
          </a:p>
          <a:p>
            <a:pPr algn="ctr"/>
            <a:endParaRPr lang="en-US" sz="2000" i="1" dirty="0">
              <a:latin typeface="Apple Casual"/>
              <a:cs typeface="Apple Casual"/>
            </a:endParaRPr>
          </a:p>
        </p:txBody>
      </p:sp>
      <p:sp>
        <p:nvSpPr>
          <p:cNvPr id="3" name="Rectangle 8"/>
          <p:cNvSpPr>
            <a:spLocks noChangeArrowheads="1"/>
          </p:cNvSpPr>
          <p:nvPr/>
        </p:nvSpPr>
        <p:spPr bwMode="auto">
          <a:xfrm>
            <a:off x="457200" y="457200"/>
            <a:ext cx="1745093" cy="520655"/>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dirty="0">
                <a:effectLst>
                  <a:outerShdw blurRad="38100" dist="38100" dir="2700000" algn="tl">
                    <a:srgbClr val="DDDDDD"/>
                  </a:outerShdw>
                </a:effectLst>
                <a:latin typeface="Comic Sans MS" charset="0"/>
              </a:rPr>
              <a:t>Genotype</a:t>
            </a:r>
          </a:p>
        </p:txBody>
      </p:sp>
      <p:sp>
        <p:nvSpPr>
          <p:cNvPr id="4" name="Rectangle 9"/>
          <p:cNvSpPr>
            <a:spLocks noChangeArrowheads="1"/>
          </p:cNvSpPr>
          <p:nvPr/>
        </p:nvSpPr>
        <p:spPr bwMode="auto">
          <a:xfrm>
            <a:off x="380999" y="6180138"/>
            <a:ext cx="1895350" cy="520655"/>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a:effectLst>
                  <a:outerShdw blurRad="38100" dist="38100" dir="2700000" algn="tl">
                    <a:srgbClr val="DDDDDD"/>
                  </a:outerShdw>
                </a:effectLst>
                <a:latin typeface="Comic Sans MS" charset="0"/>
              </a:rPr>
              <a:t>Phenotype</a:t>
            </a:r>
          </a:p>
        </p:txBody>
      </p:sp>
      <p:sp>
        <p:nvSpPr>
          <p:cNvPr id="5" name="Line 10"/>
          <p:cNvSpPr>
            <a:spLocks noChangeShapeType="1"/>
          </p:cNvSpPr>
          <p:nvPr/>
        </p:nvSpPr>
        <p:spPr bwMode="auto">
          <a:xfrm flipH="1">
            <a:off x="1162050" y="993774"/>
            <a:ext cx="1588" cy="4841875"/>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6" name="Rectangle 11"/>
          <p:cNvSpPr>
            <a:spLocks noChangeArrowheads="1"/>
          </p:cNvSpPr>
          <p:nvPr/>
        </p:nvSpPr>
        <p:spPr bwMode="auto">
          <a:xfrm>
            <a:off x="169863" y="2847975"/>
            <a:ext cx="2273057" cy="520655"/>
          </a:xfrm>
          <a:prstGeom prst="rect">
            <a:avLst/>
          </a:prstGeom>
          <a:noFill/>
          <a:ln w="12700">
            <a:noFill/>
            <a:miter lim="800000"/>
            <a:headEnd/>
            <a:tailEnd/>
          </a:ln>
          <a:effectLst/>
        </p:spPr>
        <p:txBody>
          <a:bodyPr wrap="none" lIns="90487" tIns="44450" rIns="90487" bIns="44450">
            <a:prstTxWarp prst="textNoShape">
              <a:avLst/>
            </a:prstTxWarp>
            <a:spAutoFit/>
          </a:bodyPr>
          <a:lstStyle/>
          <a:p>
            <a:pPr>
              <a:defRPr/>
            </a:pPr>
            <a:r>
              <a:rPr lang="en-US" b="1">
                <a:solidFill>
                  <a:srgbClr val="000080"/>
                </a:solidFill>
                <a:effectLst>
                  <a:outerShdw blurRad="38100" dist="38100" dir="2700000" algn="tl">
                    <a:srgbClr val="DDDDDD"/>
                  </a:outerShdw>
                </a:effectLst>
                <a:latin typeface="Comic Sans MS" charset="0"/>
              </a:rPr>
              <a:t>Environment</a:t>
            </a:r>
          </a:p>
        </p:txBody>
      </p:sp>
      <p:grpSp>
        <p:nvGrpSpPr>
          <p:cNvPr id="7" name="Group 49"/>
          <p:cNvGrpSpPr>
            <a:grpSpLocks/>
          </p:cNvGrpSpPr>
          <p:nvPr/>
        </p:nvGrpSpPr>
        <p:grpSpPr bwMode="auto">
          <a:xfrm>
            <a:off x="6507165" y="152400"/>
            <a:ext cx="962026" cy="1279525"/>
            <a:chOff x="2672" y="1251"/>
            <a:chExt cx="606" cy="806"/>
          </a:xfrm>
        </p:grpSpPr>
        <p:sp>
          <p:nvSpPr>
            <p:cNvPr id="8" name="Line 4"/>
            <p:cNvSpPr>
              <a:spLocks noChangeShapeType="1"/>
            </p:cNvSpPr>
            <p:nvPr/>
          </p:nvSpPr>
          <p:spPr bwMode="auto">
            <a:xfrm flipH="1">
              <a:off x="2962" y="1538"/>
              <a:ext cx="0" cy="202"/>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9" name="Rectangle 18"/>
            <p:cNvSpPr>
              <a:spLocks noChangeArrowheads="1"/>
            </p:cNvSpPr>
            <p:nvPr/>
          </p:nvSpPr>
          <p:spPr bwMode="auto">
            <a:xfrm>
              <a:off x="2672" y="1251"/>
              <a:ext cx="606" cy="330"/>
            </a:xfrm>
            <a:prstGeom prst="rect">
              <a:avLst/>
            </a:prstGeom>
            <a:noFill/>
            <a:ln w="12700">
              <a:noFill/>
              <a:miter lim="800000"/>
              <a:headEnd/>
              <a:tailEnd/>
            </a:ln>
          </p:spPr>
          <p:txBody>
            <a:bodyPr wrap="none">
              <a:prstTxWarp prst="textNoShape">
                <a:avLst/>
              </a:prstTxWarp>
              <a:spAutoFit/>
            </a:bodyPr>
            <a:lstStyle/>
            <a:p>
              <a:r>
                <a:rPr lang="en-US" dirty="0"/>
                <a:t>DNA</a:t>
              </a:r>
            </a:p>
          </p:txBody>
        </p:sp>
        <p:sp>
          <p:nvSpPr>
            <p:cNvPr id="10" name="Rectangle 19"/>
            <p:cNvSpPr>
              <a:spLocks noChangeArrowheads="1"/>
            </p:cNvSpPr>
            <p:nvPr/>
          </p:nvSpPr>
          <p:spPr bwMode="auto">
            <a:xfrm>
              <a:off x="2705" y="1727"/>
              <a:ext cx="543" cy="330"/>
            </a:xfrm>
            <a:prstGeom prst="rect">
              <a:avLst/>
            </a:prstGeom>
            <a:noFill/>
            <a:ln w="12700">
              <a:noFill/>
              <a:miter lim="800000"/>
              <a:headEnd/>
              <a:tailEnd/>
            </a:ln>
          </p:spPr>
          <p:txBody>
            <a:bodyPr wrap="none">
              <a:prstTxWarp prst="textNoShape">
                <a:avLst/>
              </a:prstTxWarp>
              <a:spAutoFit/>
            </a:bodyPr>
            <a:lstStyle/>
            <a:p>
              <a:r>
                <a:rPr lang="en-US" dirty="0"/>
                <a:t>gene</a:t>
              </a:r>
            </a:p>
          </p:txBody>
        </p:sp>
      </p:grpSp>
      <p:grpSp>
        <p:nvGrpSpPr>
          <p:cNvPr id="11" name="Group 54"/>
          <p:cNvGrpSpPr>
            <a:grpSpLocks/>
          </p:cNvGrpSpPr>
          <p:nvPr/>
        </p:nvGrpSpPr>
        <p:grpSpPr bwMode="auto">
          <a:xfrm>
            <a:off x="6202362" y="5338767"/>
            <a:ext cx="1514475" cy="1106488"/>
            <a:chOff x="2480" y="4518"/>
            <a:chExt cx="954" cy="697"/>
          </a:xfrm>
        </p:grpSpPr>
        <p:sp>
          <p:nvSpPr>
            <p:cNvPr id="12" name="Line 7"/>
            <p:cNvSpPr>
              <a:spLocks noChangeShapeType="1"/>
            </p:cNvSpPr>
            <p:nvPr/>
          </p:nvSpPr>
          <p:spPr bwMode="auto">
            <a:xfrm>
              <a:off x="2972" y="4518"/>
              <a:ext cx="0" cy="416"/>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13" name="Rectangle 22"/>
            <p:cNvSpPr>
              <a:spLocks noChangeArrowheads="1"/>
            </p:cNvSpPr>
            <p:nvPr/>
          </p:nvSpPr>
          <p:spPr bwMode="auto">
            <a:xfrm>
              <a:off x="2480" y="4885"/>
              <a:ext cx="954" cy="330"/>
            </a:xfrm>
            <a:prstGeom prst="rect">
              <a:avLst/>
            </a:prstGeom>
            <a:noFill/>
            <a:ln w="12700">
              <a:noFill/>
              <a:miter lim="800000"/>
              <a:headEnd/>
              <a:tailEnd/>
            </a:ln>
          </p:spPr>
          <p:txBody>
            <a:bodyPr wrap="none">
              <a:prstTxWarp prst="textNoShape">
                <a:avLst/>
              </a:prstTxWarp>
              <a:spAutoFit/>
            </a:bodyPr>
            <a:lstStyle/>
            <a:p>
              <a:r>
                <a:rPr lang="en-US"/>
                <a:t>organism</a:t>
              </a:r>
            </a:p>
          </p:txBody>
        </p:sp>
      </p:grpSp>
      <p:grpSp>
        <p:nvGrpSpPr>
          <p:cNvPr id="14" name="Group 50"/>
          <p:cNvGrpSpPr>
            <a:grpSpLocks/>
          </p:cNvGrpSpPr>
          <p:nvPr/>
        </p:nvGrpSpPr>
        <p:grpSpPr bwMode="auto">
          <a:xfrm>
            <a:off x="6032500" y="1404938"/>
            <a:ext cx="2039938" cy="1530350"/>
            <a:chOff x="2373" y="2040"/>
            <a:chExt cx="1285" cy="964"/>
          </a:xfrm>
        </p:grpSpPr>
        <p:sp>
          <p:nvSpPr>
            <p:cNvPr id="15" name="Line 5"/>
            <p:cNvSpPr>
              <a:spLocks noChangeShapeType="1"/>
            </p:cNvSpPr>
            <p:nvPr/>
          </p:nvSpPr>
          <p:spPr bwMode="auto">
            <a:xfrm>
              <a:off x="2972" y="2040"/>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16" name="Rectangle 20"/>
            <p:cNvSpPr>
              <a:spLocks noChangeArrowheads="1"/>
            </p:cNvSpPr>
            <p:nvPr/>
          </p:nvSpPr>
          <p:spPr bwMode="auto">
            <a:xfrm>
              <a:off x="2373" y="2205"/>
              <a:ext cx="1285" cy="330"/>
            </a:xfrm>
            <a:prstGeom prst="rect">
              <a:avLst/>
            </a:prstGeom>
            <a:noFill/>
            <a:ln w="12700">
              <a:noFill/>
              <a:miter lim="800000"/>
              <a:headEnd/>
              <a:tailEnd/>
            </a:ln>
          </p:spPr>
          <p:txBody>
            <a:bodyPr wrap="none">
              <a:prstTxWarp prst="textNoShape">
                <a:avLst/>
              </a:prstTxWarp>
              <a:spAutoFit/>
            </a:bodyPr>
            <a:lstStyle/>
            <a:p>
              <a:r>
                <a:rPr lang="en-US"/>
                <a:t>chromosome</a:t>
              </a:r>
            </a:p>
          </p:txBody>
        </p:sp>
        <p:sp>
          <p:nvSpPr>
            <p:cNvPr id="17" name="Rectangle 37"/>
            <p:cNvSpPr>
              <a:spLocks noChangeArrowheads="1"/>
            </p:cNvSpPr>
            <p:nvPr/>
          </p:nvSpPr>
          <p:spPr bwMode="auto">
            <a:xfrm>
              <a:off x="2554" y="2674"/>
              <a:ext cx="832" cy="330"/>
            </a:xfrm>
            <a:prstGeom prst="rect">
              <a:avLst/>
            </a:prstGeom>
            <a:noFill/>
            <a:ln w="12700">
              <a:noFill/>
              <a:miter lim="800000"/>
              <a:headEnd/>
              <a:tailEnd/>
            </a:ln>
          </p:spPr>
          <p:txBody>
            <a:bodyPr wrap="none">
              <a:prstTxWarp prst="textNoShape">
                <a:avLst/>
              </a:prstTxWarp>
              <a:spAutoFit/>
            </a:bodyPr>
            <a:lstStyle/>
            <a:p>
              <a:r>
                <a:rPr lang="en-US"/>
                <a:t>genome</a:t>
              </a:r>
            </a:p>
          </p:txBody>
        </p:sp>
        <p:sp>
          <p:nvSpPr>
            <p:cNvPr id="18" name="Line 38"/>
            <p:cNvSpPr>
              <a:spLocks noChangeShapeType="1"/>
            </p:cNvSpPr>
            <p:nvPr/>
          </p:nvSpPr>
          <p:spPr bwMode="auto">
            <a:xfrm>
              <a:off x="2972" y="2539"/>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grpSp>
        <p:nvGrpSpPr>
          <p:cNvPr id="19" name="Group 51"/>
          <p:cNvGrpSpPr>
            <a:grpSpLocks/>
          </p:cNvGrpSpPr>
          <p:nvPr/>
        </p:nvGrpSpPr>
        <p:grpSpPr bwMode="auto">
          <a:xfrm>
            <a:off x="5946775" y="2220916"/>
            <a:ext cx="3197225" cy="1500188"/>
            <a:chOff x="2319" y="2554"/>
            <a:chExt cx="2014" cy="945"/>
          </a:xfrm>
        </p:grpSpPr>
        <p:grpSp>
          <p:nvGrpSpPr>
            <p:cNvPr id="20" name="Group 43"/>
            <p:cNvGrpSpPr>
              <a:grpSpLocks/>
            </p:cNvGrpSpPr>
            <p:nvPr/>
          </p:nvGrpSpPr>
          <p:grpSpPr bwMode="auto">
            <a:xfrm>
              <a:off x="3617" y="2554"/>
              <a:ext cx="716" cy="773"/>
              <a:chOff x="3639" y="2730"/>
              <a:chExt cx="716" cy="773"/>
            </a:xfrm>
          </p:grpSpPr>
          <p:sp>
            <p:nvSpPr>
              <p:cNvPr id="23" name="AutoShape 23"/>
              <p:cNvSpPr>
                <a:spLocks noChangeArrowheads="1"/>
              </p:cNvSpPr>
              <p:nvPr/>
            </p:nvSpPr>
            <p:spPr bwMode="auto">
              <a:xfrm>
                <a:off x="3639" y="2958"/>
                <a:ext cx="534" cy="545"/>
              </a:xfrm>
              <a:prstGeom prst="curvedLeftArrow">
                <a:avLst>
                  <a:gd name="adj1" fmla="val 20412"/>
                  <a:gd name="adj2" fmla="val 40824"/>
                  <a:gd name="adj3" fmla="val 33333"/>
                </a:avLst>
              </a:prstGeom>
              <a:solidFill>
                <a:srgbClr val="FF0000"/>
              </a:solidFill>
              <a:ln w="12700">
                <a:solidFill>
                  <a:schemeClr val="tx1"/>
                </a:solidFill>
                <a:miter lim="800000"/>
                <a:headEnd/>
                <a:tailEnd/>
              </a:ln>
            </p:spPr>
            <p:txBody>
              <a:bodyPr wrap="none" anchor="ctr">
                <a:prstTxWarp prst="textNoShape">
                  <a:avLst/>
                </a:prstTxWarp>
              </a:bodyPr>
              <a:lstStyle/>
              <a:p>
                <a:endParaRPr lang="en-US"/>
              </a:p>
            </p:txBody>
          </p:sp>
          <p:sp>
            <p:nvSpPr>
              <p:cNvPr id="24" name="Rectangle 24"/>
              <p:cNvSpPr>
                <a:spLocks noChangeArrowheads="1"/>
              </p:cNvSpPr>
              <p:nvPr/>
            </p:nvSpPr>
            <p:spPr bwMode="auto">
              <a:xfrm>
                <a:off x="3649" y="2730"/>
                <a:ext cx="706" cy="291"/>
              </a:xfrm>
              <a:prstGeom prst="rect">
                <a:avLst/>
              </a:prstGeom>
              <a:noFill/>
              <a:ln w="12700">
                <a:noFill/>
                <a:miter lim="800000"/>
                <a:headEnd/>
                <a:tailEnd/>
              </a:ln>
              <a:effectLst/>
            </p:spPr>
            <p:txBody>
              <a:bodyPr wrap="none">
                <a:prstTxWarp prst="textNoShape">
                  <a:avLst/>
                </a:prstTxWarp>
                <a:spAutoFit/>
              </a:bodyPr>
              <a:lstStyle/>
              <a:p>
                <a:pPr>
                  <a:defRPr/>
                </a:pPr>
                <a:r>
                  <a:rPr lang="en-US" sz="2400" b="1" dirty="0">
                    <a:solidFill>
                      <a:srgbClr val="FF0000"/>
                    </a:solidFill>
                    <a:effectLst>
                      <a:outerShdw blurRad="38100" dist="38100" dir="2700000" algn="tl">
                        <a:srgbClr val="DDDDDD"/>
                      </a:outerShdw>
                    </a:effectLst>
                    <a:latin typeface="Times" charset="0"/>
                  </a:rPr>
                  <a:t>mRNA</a:t>
                </a:r>
              </a:p>
            </p:txBody>
          </p:sp>
        </p:grpSp>
        <p:sp>
          <p:nvSpPr>
            <p:cNvPr id="21" name="Rectangle 39"/>
            <p:cNvSpPr>
              <a:spLocks noChangeArrowheads="1"/>
            </p:cNvSpPr>
            <p:nvPr/>
          </p:nvSpPr>
          <p:spPr bwMode="auto">
            <a:xfrm>
              <a:off x="2319" y="3169"/>
              <a:ext cx="1360" cy="330"/>
            </a:xfrm>
            <a:prstGeom prst="rect">
              <a:avLst/>
            </a:prstGeom>
            <a:noFill/>
            <a:ln w="12700">
              <a:noFill/>
              <a:miter lim="800000"/>
              <a:headEnd/>
              <a:tailEnd/>
            </a:ln>
          </p:spPr>
          <p:txBody>
            <a:bodyPr wrap="none">
              <a:prstTxWarp prst="textNoShape">
                <a:avLst/>
              </a:prstTxWarp>
              <a:spAutoFit/>
            </a:bodyPr>
            <a:lstStyle/>
            <a:p>
              <a:r>
                <a:rPr lang="en-US" dirty="0" err="1"/>
                <a:t>transcriptome</a:t>
              </a:r>
              <a:endParaRPr lang="en-US" dirty="0"/>
            </a:p>
          </p:txBody>
        </p:sp>
        <p:sp>
          <p:nvSpPr>
            <p:cNvPr id="22" name="Line 40"/>
            <p:cNvSpPr>
              <a:spLocks noChangeShapeType="1"/>
            </p:cNvSpPr>
            <p:nvPr/>
          </p:nvSpPr>
          <p:spPr bwMode="auto">
            <a:xfrm>
              <a:off x="2981" y="3009"/>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grpSp>
        <p:nvGrpSpPr>
          <p:cNvPr id="25" name="Group 52"/>
          <p:cNvGrpSpPr>
            <a:grpSpLocks/>
          </p:cNvGrpSpPr>
          <p:nvPr/>
        </p:nvGrpSpPr>
        <p:grpSpPr bwMode="auto">
          <a:xfrm>
            <a:off x="6238874" y="3449641"/>
            <a:ext cx="2847974" cy="1252537"/>
            <a:chOff x="2503" y="3328"/>
            <a:chExt cx="1794" cy="789"/>
          </a:xfrm>
        </p:grpSpPr>
        <p:sp>
          <p:nvSpPr>
            <p:cNvPr id="26" name="Rectangle 41"/>
            <p:cNvSpPr>
              <a:spLocks noChangeArrowheads="1"/>
            </p:cNvSpPr>
            <p:nvPr/>
          </p:nvSpPr>
          <p:spPr bwMode="auto">
            <a:xfrm>
              <a:off x="2503" y="3738"/>
              <a:ext cx="970" cy="330"/>
            </a:xfrm>
            <a:prstGeom prst="rect">
              <a:avLst/>
            </a:prstGeom>
            <a:noFill/>
            <a:ln w="12700">
              <a:noFill/>
              <a:miter lim="800000"/>
              <a:headEnd/>
              <a:tailEnd/>
            </a:ln>
          </p:spPr>
          <p:txBody>
            <a:bodyPr wrap="none">
              <a:prstTxWarp prst="textNoShape">
                <a:avLst/>
              </a:prstTxWarp>
              <a:spAutoFit/>
            </a:bodyPr>
            <a:lstStyle/>
            <a:p>
              <a:r>
                <a:rPr lang="en-US"/>
                <a:t>proteome</a:t>
              </a:r>
            </a:p>
          </p:txBody>
        </p:sp>
        <p:sp>
          <p:nvSpPr>
            <p:cNvPr id="27" name="Line 42"/>
            <p:cNvSpPr>
              <a:spLocks noChangeShapeType="1"/>
            </p:cNvSpPr>
            <p:nvPr/>
          </p:nvSpPr>
          <p:spPr bwMode="auto">
            <a:xfrm>
              <a:off x="2978" y="3534"/>
              <a:ext cx="0" cy="213"/>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grpSp>
          <p:nvGrpSpPr>
            <p:cNvPr id="28" name="Group 47"/>
            <p:cNvGrpSpPr>
              <a:grpSpLocks/>
            </p:cNvGrpSpPr>
            <p:nvPr/>
          </p:nvGrpSpPr>
          <p:grpSpPr bwMode="auto">
            <a:xfrm>
              <a:off x="3506" y="3328"/>
              <a:ext cx="791" cy="789"/>
              <a:chOff x="3506" y="3482"/>
              <a:chExt cx="791" cy="789"/>
            </a:xfrm>
          </p:grpSpPr>
          <p:sp>
            <p:nvSpPr>
              <p:cNvPr id="29" name="AutoShape 45"/>
              <p:cNvSpPr>
                <a:spLocks noChangeArrowheads="1"/>
              </p:cNvSpPr>
              <p:nvPr/>
            </p:nvSpPr>
            <p:spPr bwMode="auto">
              <a:xfrm>
                <a:off x="3650" y="3482"/>
                <a:ext cx="534" cy="545"/>
              </a:xfrm>
              <a:prstGeom prst="curvedLeftArrow">
                <a:avLst>
                  <a:gd name="adj1" fmla="val 20412"/>
                  <a:gd name="adj2" fmla="val 40824"/>
                  <a:gd name="adj3" fmla="val 33333"/>
                </a:avLst>
              </a:prstGeom>
              <a:solidFill>
                <a:srgbClr val="0000FF"/>
              </a:solidFill>
              <a:ln w="12700">
                <a:solidFill>
                  <a:schemeClr val="tx1"/>
                </a:solidFill>
                <a:miter lim="800000"/>
                <a:headEnd/>
                <a:tailEnd/>
              </a:ln>
            </p:spPr>
            <p:txBody>
              <a:bodyPr wrap="none" anchor="ctr">
                <a:prstTxWarp prst="textNoShape">
                  <a:avLst/>
                </a:prstTxWarp>
              </a:bodyPr>
              <a:lstStyle/>
              <a:p>
                <a:endParaRPr lang="en-US"/>
              </a:p>
            </p:txBody>
          </p:sp>
          <p:sp>
            <p:nvSpPr>
              <p:cNvPr id="30" name="Rectangle 46"/>
              <p:cNvSpPr>
                <a:spLocks noChangeArrowheads="1"/>
              </p:cNvSpPr>
              <p:nvPr/>
            </p:nvSpPr>
            <p:spPr bwMode="auto">
              <a:xfrm>
                <a:off x="3506" y="3980"/>
                <a:ext cx="791" cy="291"/>
              </a:xfrm>
              <a:prstGeom prst="rect">
                <a:avLst/>
              </a:prstGeom>
              <a:noFill/>
              <a:ln w="12700">
                <a:noFill/>
                <a:miter lim="800000"/>
                <a:headEnd/>
                <a:tailEnd/>
              </a:ln>
              <a:effectLst/>
            </p:spPr>
            <p:txBody>
              <a:bodyPr wrap="none">
                <a:prstTxWarp prst="textNoShape">
                  <a:avLst/>
                </a:prstTxWarp>
                <a:spAutoFit/>
              </a:bodyPr>
              <a:lstStyle/>
              <a:p>
                <a:pPr>
                  <a:defRPr/>
                </a:pPr>
                <a:r>
                  <a:rPr lang="en-US" sz="2400" b="1" dirty="0">
                    <a:solidFill>
                      <a:srgbClr val="0000FF"/>
                    </a:solidFill>
                    <a:effectLst>
                      <a:outerShdw blurRad="38100" dist="38100" dir="2700000" algn="tl">
                        <a:srgbClr val="DDDDDD"/>
                      </a:outerShdw>
                    </a:effectLst>
                    <a:latin typeface="Times" charset="0"/>
                  </a:rPr>
                  <a:t>proteins</a:t>
                </a:r>
              </a:p>
            </p:txBody>
          </p:sp>
        </p:grpSp>
      </p:grpSp>
      <p:grpSp>
        <p:nvGrpSpPr>
          <p:cNvPr id="31" name="Group 53"/>
          <p:cNvGrpSpPr>
            <a:grpSpLocks/>
          </p:cNvGrpSpPr>
          <p:nvPr/>
        </p:nvGrpSpPr>
        <p:grpSpPr bwMode="auto">
          <a:xfrm>
            <a:off x="4975226" y="4522789"/>
            <a:ext cx="2336802" cy="1216025"/>
            <a:chOff x="1707" y="4004"/>
            <a:chExt cx="1472" cy="766"/>
          </a:xfrm>
        </p:grpSpPr>
        <p:sp>
          <p:nvSpPr>
            <p:cNvPr id="32" name="Line 6"/>
            <p:cNvSpPr>
              <a:spLocks noChangeShapeType="1"/>
            </p:cNvSpPr>
            <p:nvPr/>
          </p:nvSpPr>
          <p:spPr bwMode="auto">
            <a:xfrm>
              <a:off x="2972" y="4048"/>
              <a:ext cx="0" cy="235"/>
            </a:xfrm>
            <a:prstGeom prst="line">
              <a:avLst/>
            </a:prstGeom>
            <a:noFill/>
            <a:ln w="25400">
              <a:solidFill>
                <a:srgbClr val="000000"/>
              </a:solidFill>
              <a:round/>
              <a:headEnd/>
              <a:tailEnd type="triangle" w="med" len="med"/>
            </a:ln>
          </p:spPr>
          <p:txBody>
            <a:bodyPr wrap="none" anchor="ctr">
              <a:prstTxWarp prst="textNoShape">
                <a:avLst/>
              </a:prstTxWarp>
            </a:bodyPr>
            <a:lstStyle/>
            <a:p>
              <a:endParaRPr lang="en-US"/>
            </a:p>
          </p:txBody>
        </p:sp>
        <p:sp>
          <p:nvSpPr>
            <p:cNvPr id="33" name="Rectangle 21"/>
            <p:cNvSpPr>
              <a:spLocks noChangeArrowheads="1"/>
            </p:cNvSpPr>
            <p:nvPr/>
          </p:nvSpPr>
          <p:spPr bwMode="auto">
            <a:xfrm>
              <a:off x="2736" y="4252"/>
              <a:ext cx="443" cy="330"/>
            </a:xfrm>
            <a:prstGeom prst="rect">
              <a:avLst/>
            </a:prstGeom>
            <a:noFill/>
            <a:ln w="12700">
              <a:noFill/>
              <a:miter lim="800000"/>
              <a:headEnd/>
              <a:tailEnd/>
            </a:ln>
          </p:spPr>
          <p:txBody>
            <a:bodyPr wrap="none">
              <a:prstTxWarp prst="textNoShape">
                <a:avLst/>
              </a:prstTxWarp>
              <a:spAutoFit/>
            </a:bodyPr>
            <a:lstStyle/>
            <a:p>
              <a:r>
                <a:rPr lang="en-US"/>
                <a:t>cell</a:t>
              </a:r>
            </a:p>
          </p:txBody>
        </p:sp>
        <p:pic>
          <p:nvPicPr>
            <p:cNvPr id="34" name="Picture 48" descr="18xy.gif                                                       000A3CDCMacintosh HD                   B64C4703:"/>
            <p:cNvPicPr>
              <a:picLocks noChangeAspect="1" noChangeArrowheads="1"/>
            </p:cNvPicPr>
            <p:nvPr/>
          </p:nvPicPr>
          <p:blipFill>
            <a:blip r:embed="rId2"/>
            <a:srcRect/>
            <a:stretch>
              <a:fillRect/>
            </a:stretch>
          </p:blipFill>
          <p:spPr bwMode="auto">
            <a:xfrm>
              <a:off x="1707" y="4004"/>
              <a:ext cx="766" cy="766"/>
            </a:xfrm>
            <a:prstGeom prst="rect">
              <a:avLst/>
            </a:prstGeom>
            <a:noFill/>
            <a:ln w="9525">
              <a:noFill/>
              <a:miter lim="800000"/>
              <a:headEnd/>
              <a:tailEnd/>
            </a:ln>
          </p:spPr>
        </p:pic>
      </p:grpSp>
      <p:pic>
        <p:nvPicPr>
          <p:cNvPr id="35" name="Picture 55" descr=" aiden.jpg                                                      0009003AMacintosh HD                   B746699A:"/>
          <p:cNvPicPr>
            <a:picLocks noChangeAspect="1" noChangeArrowheads="1"/>
          </p:cNvPicPr>
          <p:nvPr/>
        </p:nvPicPr>
        <p:blipFill>
          <a:blip r:embed="rId3"/>
          <a:srcRect/>
          <a:stretch>
            <a:fillRect/>
          </a:stretch>
        </p:blipFill>
        <p:spPr bwMode="auto">
          <a:xfrm>
            <a:off x="7772400" y="4953000"/>
            <a:ext cx="1147386" cy="1752600"/>
          </a:xfrm>
          <a:prstGeom prst="rect">
            <a:avLst/>
          </a:prstGeom>
          <a:noFill/>
          <a:ln w="9525">
            <a:noFill/>
            <a:miter lim="800000"/>
            <a:headEnd/>
            <a:tailEnd/>
          </a:ln>
        </p:spPr>
      </p:pic>
      <p:grpSp>
        <p:nvGrpSpPr>
          <p:cNvPr id="36" name="Group 58"/>
          <p:cNvGrpSpPr>
            <a:grpSpLocks/>
          </p:cNvGrpSpPr>
          <p:nvPr/>
        </p:nvGrpSpPr>
        <p:grpSpPr bwMode="auto">
          <a:xfrm>
            <a:off x="5397499" y="4143377"/>
            <a:ext cx="296862" cy="949325"/>
            <a:chOff x="1973" y="3765"/>
            <a:chExt cx="187" cy="598"/>
          </a:xfrm>
        </p:grpSpPr>
        <p:sp>
          <p:nvSpPr>
            <p:cNvPr id="37" name="Line 56"/>
            <p:cNvSpPr>
              <a:spLocks noChangeShapeType="1"/>
            </p:cNvSpPr>
            <p:nvPr/>
          </p:nvSpPr>
          <p:spPr bwMode="auto">
            <a:xfrm>
              <a:off x="1973" y="3765"/>
              <a:ext cx="75" cy="432"/>
            </a:xfrm>
            <a:prstGeom prst="line">
              <a:avLst/>
            </a:prstGeom>
            <a:noFill/>
            <a:ln w="12700">
              <a:solidFill>
                <a:schemeClr val="bg2"/>
              </a:solidFill>
              <a:round/>
              <a:headEnd/>
              <a:tailEnd type="triangle" w="med" len="med"/>
            </a:ln>
          </p:spPr>
          <p:txBody>
            <a:bodyPr wrap="none" anchor="ctr">
              <a:prstTxWarp prst="textNoShape">
                <a:avLst/>
              </a:prstTxWarp>
            </a:bodyPr>
            <a:lstStyle/>
            <a:p>
              <a:endParaRPr lang="en-US"/>
            </a:p>
          </p:txBody>
        </p:sp>
        <p:sp>
          <p:nvSpPr>
            <p:cNvPr id="38" name="Line 57"/>
            <p:cNvSpPr>
              <a:spLocks noChangeShapeType="1"/>
            </p:cNvSpPr>
            <p:nvPr/>
          </p:nvSpPr>
          <p:spPr bwMode="auto">
            <a:xfrm>
              <a:off x="1995" y="3915"/>
              <a:ext cx="165" cy="448"/>
            </a:xfrm>
            <a:prstGeom prst="line">
              <a:avLst/>
            </a:prstGeom>
            <a:noFill/>
            <a:ln w="12700">
              <a:solidFill>
                <a:schemeClr val="bg2"/>
              </a:solidFill>
              <a:round/>
              <a:headEnd/>
              <a:tailEnd type="triangle" w="med" len="med"/>
            </a:ln>
          </p:spPr>
          <p:txBody>
            <a:bodyPr wrap="none" anchor="ctr">
              <a:prstTxWarp prst="textNoShape">
                <a:avLst/>
              </a:prstTxWarp>
            </a:bodyPr>
            <a:lstStyle/>
            <a:p>
              <a:endParaRPr lang="en-US"/>
            </a:p>
          </p:txBody>
        </p:sp>
      </p:grpSp>
      <p:grpSp>
        <p:nvGrpSpPr>
          <p:cNvPr id="39" name="Group 12"/>
          <p:cNvGrpSpPr>
            <a:grpSpLocks/>
          </p:cNvGrpSpPr>
          <p:nvPr/>
        </p:nvGrpSpPr>
        <p:grpSpPr bwMode="auto">
          <a:xfrm>
            <a:off x="2362659" y="152400"/>
            <a:ext cx="6628942" cy="396876"/>
            <a:chOff x="1521" y="30"/>
            <a:chExt cx="2894" cy="250"/>
          </a:xfrm>
        </p:grpSpPr>
        <p:sp>
          <p:nvSpPr>
            <p:cNvPr id="40" name="Rectangle 13"/>
            <p:cNvSpPr>
              <a:spLocks noChangeArrowheads="1"/>
            </p:cNvSpPr>
            <p:nvPr/>
          </p:nvSpPr>
          <p:spPr bwMode="auto">
            <a:xfrm>
              <a:off x="1521" y="30"/>
              <a:ext cx="1301" cy="250"/>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2000" i="1" dirty="0">
                  <a:effectLst>
                    <a:outerShdw blurRad="38100" dist="38100" dir="2700000" algn="tl">
                      <a:srgbClr val="DDDDDD"/>
                    </a:outerShdw>
                  </a:effectLst>
                  <a:latin typeface="Comic Sans MS" charset="0"/>
                </a:rPr>
                <a:t>Intro to Biotechnology</a:t>
              </a:r>
            </a:p>
          </p:txBody>
        </p:sp>
        <p:sp>
          <p:nvSpPr>
            <p:cNvPr id="41" name="Rectangle 14"/>
            <p:cNvSpPr>
              <a:spLocks noChangeArrowheads="1"/>
            </p:cNvSpPr>
            <p:nvPr/>
          </p:nvSpPr>
          <p:spPr bwMode="auto">
            <a:xfrm>
              <a:off x="3838" y="30"/>
              <a:ext cx="577" cy="212"/>
            </a:xfrm>
            <a:prstGeom prst="rect">
              <a:avLst/>
            </a:prstGeom>
            <a:noFill/>
            <a:ln w="12700">
              <a:noFill/>
              <a:miter lim="800000"/>
              <a:headEnd/>
              <a:tailEnd/>
            </a:ln>
            <a:effectLst/>
          </p:spPr>
          <p:txBody>
            <a:bodyPr wrap="none" lIns="90487" tIns="44450" rIns="90487" bIns="44450">
              <a:prstTxWarp prst="textNoShape">
                <a:avLst/>
              </a:prstTxWarp>
              <a:spAutoFit/>
            </a:bodyPr>
            <a:lstStyle/>
            <a:p>
              <a:pPr algn="ctr">
                <a:defRPr/>
              </a:pPr>
              <a:r>
                <a:rPr lang="en-US" sz="1600" b="1" i="1" dirty="0">
                  <a:effectLst>
                    <a:outerShdw blurRad="38100" dist="38100" dir="2700000" algn="tl">
                      <a:srgbClr val="DDDDDD"/>
                    </a:outerShdw>
                  </a:effectLst>
                  <a:latin typeface="Comic Sans MS" charset="0"/>
                </a:rPr>
                <a:t>Lect. 1</a:t>
              </a:r>
            </a:p>
          </p:txBody>
        </p:sp>
      </p:gr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7" presetClass="entr" presetSubtype="1"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ppt_x</p:attrName>
                                        </p:attrNameLst>
                                      </p:cBhvr>
                                      <p:tavLst>
                                        <p:tav tm="0">
                                          <p:val>
                                            <p:strVal val="#ppt_x"/>
                                          </p:val>
                                        </p:tav>
                                        <p:tav tm="100000">
                                          <p:val>
                                            <p:strVal val="#ppt_x"/>
                                          </p:val>
                                        </p:tav>
                                      </p:tavLst>
                                    </p:anim>
                                    <p:anim calcmode="lin" valueType="num">
                                      <p:cBhvr>
                                        <p:cTn id="12" dur="500" fill="hold"/>
                                        <p:tgtEl>
                                          <p:spTgt spid="5"/>
                                        </p:tgtEl>
                                        <p:attrNameLst>
                                          <p:attrName>ppt_y</p:attrName>
                                        </p:attrNameLst>
                                      </p:cBhvr>
                                      <p:tavLst>
                                        <p:tav tm="0">
                                          <p:val>
                                            <p:strVal val="#ppt_y-#ppt_h/2"/>
                                          </p:val>
                                        </p:tav>
                                        <p:tav tm="100000">
                                          <p:val>
                                            <p:strVal val="#ppt_y"/>
                                          </p:val>
                                        </p:tav>
                                      </p:tavLst>
                                    </p:anim>
                                    <p:anim calcmode="lin" valueType="num">
                                      <p:cBhvr>
                                        <p:cTn id="13" dur="500" fill="hold"/>
                                        <p:tgtEl>
                                          <p:spTgt spid="5"/>
                                        </p:tgtEl>
                                        <p:attrNameLst>
                                          <p:attrName>ppt_w</p:attrName>
                                        </p:attrNameLst>
                                      </p:cBhvr>
                                      <p:tavLst>
                                        <p:tav tm="0">
                                          <p:val>
                                            <p:strVal val="#ppt_w"/>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2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499"/>
                                          </p:stCondLst>
                                        </p:cTn>
                                        <p:tgtEl>
                                          <p:spTgt spid="3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499"/>
                                          </p:stCondLst>
                                        </p:cTn>
                                        <p:tgtEl>
                                          <p:spTgt spid="1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499"/>
                                          </p:stCondLst>
                                        </p:cTn>
                                        <p:tgtEl>
                                          <p:spTgt spid="3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499"/>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utoUpdateAnimBg="0"/>
      <p:bldP spid="4" grpId="0" autoUpdateAnimBg="0"/>
      <p:bldP spid="5" grpId="0" animBg="1"/>
      <p:bldP spid="6" grpId="0" autoUpdateAnimBg="0"/>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Times New Roman" pitchFamily="-106"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Times New Roman" pitchFamily="-106"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themeOverride>
</file>

<file path=docProps/app.xml><?xml version="1.0" encoding="utf-8"?>
<Properties xmlns="http://schemas.openxmlformats.org/officeDocument/2006/extended-properties" xmlns:vt="http://schemas.openxmlformats.org/officeDocument/2006/docPropsVTypes">
  <Template>C:\Program Files\Microsoft Office\Templates\Blank Presentation.pot</Template>
  <TotalTime>1564</TotalTime>
  <Words>785</Words>
  <Application>Microsoft Macintosh PowerPoint</Application>
  <PresentationFormat>On-screen Show (4:3)</PresentationFormat>
  <Paragraphs>256</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Blank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Rutgers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Satellite Workshop: Information Processing in the Biological Organism (A Systems Biology Approach)  Fred S. Roberts Rutgers University</dc:title>
  <dc:creator>Fred Roberts</dc:creator>
  <cp:lastModifiedBy>J</cp:lastModifiedBy>
  <cp:revision>180</cp:revision>
  <dcterms:created xsi:type="dcterms:W3CDTF">2016-08-25T06:40:10Z</dcterms:created>
  <dcterms:modified xsi:type="dcterms:W3CDTF">2016-08-25T13:25:21Z</dcterms:modified>
</cp:coreProperties>
</file>

<file path=docProps/thumbnail.jpeg>
</file>